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48" r:id="rId2"/>
    <p:sldMasterId id="2147483660" r:id="rId3"/>
    <p:sldMasterId id="2147483689" r:id="rId4"/>
  </p:sldMasterIdLst>
  <p:notesMasterIdLst>
    <p:notesMasterId r:id="rId66"/>
  </p:notesMasterIdLst>
  <p:handoutMasterIdLst>
    <p:handoutMasterId r:id="rId67"/>
  </p:handoutMasterIdLst>
  <p:sldIdLst>
    <p:sldId id="256" r:id="rId5"/>
    <p:sldId id="402" r:id="rId6"/>
    <p:sldId id="384" r:id="rId7"/>
    <p:sldId id="279" r:id="rId8"/>
    <p:sldId id="300" r:id="rId9"/>
    <p:sldId id="385" r:id="rId10"/>
    <p:sldId id="271" r:id="rId11"/>
    <p:sldId id="386" r:id="rId12"/>
    <p:sldId id="339" r:id="rId13"/>
    <p:sldId id="391" r:id="rId14"/>
    <p:sldId id="381" r:id="rId15"/>
    <p:sldId id="392" r:id="rId16"/>
    <p:sldId id="383" r:id="rId17"/>
    <p:sldId id="393" r:id="rId18"/>
    <p:sldId id="301" r:id="rId19"/>
    <p:sldId id="302" r:id="rId20"/>
    <p:sldId id="303" r:id="rId21"/>
    <p:sldId id="304" r:id="rId22"/>
    <p:sldId id="305" r:id="rId23"/>
    <p:sldId id="306" r:id="rId24"/>
    <p:sldId id="357" r:id="rId25"/>
    <p:sldId id="308" r:id="rId26"/>
    <p:sldId id="309" r:id="rId27"/>
    <p:sldId id="359" r:id="rId28"/>
    <p:sldId id="310" r:id="rId29"/>
    <p:sldId id="311" r:id="rId30"/>
    <p:sldId id="346" r:id="rId31"/>
    <p:sldId id="338" r:id="rId32"/>
    <p:sldId id="394" r:id="rId33"/>
    <p:sldId id="395" r:id="rId34"/>
    <p:sldId id="396" r:id="rId35"/>
    <p:sldId id="397" r:id="rId36"/>
    <p:sldId id="398" r:id="rId37"/>
    <p:sldId id="399" r:id="rId38"/>
    <p:sldId id="387" r:id="rId39"/>
    <p:sldId id="348" r:id="rId40"/>
    <p:sldId id="364" r:id="rId41"/>
    <p:sldId id="366" r:id="rId42"/>
    <p:sldId id="365" r:id="rId43"/>
    <p:sldId id="368" r:id="rId44"/>
    <p:sldId id="349" r:id="rId45"/>
    <p:sldId id="367" r:id="rId46"/>
    <p:sldId id="370" r:id="rId47"/>
    <p:sldId id="371" r:id="rId48"/>
    <p:sldId id="372" r:id="rId49"/>
    <p:sldId id="373" r:id="rId50"/>
    <p:sldId id="374" r:id="rId51"/>
    <p:sldId id="375" r:id="rId52"/>
    <p:sldId id="376" r:id="rId53"/>
    <p:sldId id="377" r:id="rId54"/>
    <p:sldId id="378" r:id="rId55"/>
    <p:sldId id="379" r:id="rId56"/>
    <p:sldId id="380" r:id="rId57"/>
    <p:sldId id="390" r:id="rId58"/>
    <p:sldId id="389" r:id="rId59"/>
    <p:sldId id="360" r:id="rId60"/>
    <p:sldId id="400" r:id="rId61"/>
    <p:sldId id="401" r:id="rId62"/>
    <p:sldId id="382" r:id="rId63"/>
    <p:sldId id="341" r:id="rId64"/>
    <p:sldId id="388" r:id="rId6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BC7B8"/>
    <a:srgbClr val="DFD7C8"/>
    <a:srgbClr val="92D050"/>
    <a:srgbClr val="C5B9AC"/>
    <a:srgbClr val="4E3629"/>
    <a:srgbClr val="4D3832"/>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18" autoAdjust="0"/>
    <p:restoredTop sz="54545" autoAdjust="0"/>
  </p:normalViewPr>
  <p:slideViewPr>
    <p:cSldViewPr>
      <p:cViewPr varScale="1">
        <p:scale>
          <a:sx n="58" d="100"/>
          <a:sy n="58" d="100"/>
        </p:scale>
        <p:origin x="114" y="72"/>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presProps" Target="presProps.xml"/><Relationship Id="rId7" Type="http://schemas.openxmlformats.org/officeDocument/2006/relationships/slide" Target="slides/slide3.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notesMaster" Target="notesMasters/notesMaster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49688" y="0"/>
            <a:ext cx="2946400" cy="496888"/>
          </a:xfrm>
          <a:prstGeom prst="rect">
            <a:avLst/>
          </a:prstGeom>
        </p:spPr>
        <p:txBody>
          <a:bodyPr vert="horz" lIns="91440" tIns="45720" rIns="91440" bIns="45720" rtlCol="0"/>
          <a:lstStyle>
            <a:lvl1pPr algn="r">
              <a:defRPr sz="1200"/>
            </a:lvl1pPr>
          </a:lstStyle>
          <a:p>
            <a:fld id="{6E16D2A5-89F1-446E-BBD9-238565ED2269}" type="datetimeFigureOut">
              <a:rPr lang="en-GB" smtClean="0"/>
              <a:t>12/10/2021</a:t>
            </a:fld>
            <a:endParaRPr lang="en-GB"/>
          </a:p>
        </p:txBody>
      </p:sp>
      <p:sp>
        <p:nvSpPr>
          <p:cNvPr id="4" name="Footer Placeholder 3"/>
          <p:cNvSpPr>
            <a:spLocks noGrp="1"/>
          </p:cNvSpPr>
          <p:nvPr>
            <p:ph type="ftr" sz="quarter" idx="2"/>
          </p:nvPr>
        </p:nvSpPr>
        <p:spPr>
          <a:xfrm>
            <a:off x="1"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49688" y="9428163"/>
            <a:ext cx="2946400" cy="496887"/>
          </a:xfrm>
          <a:prstGeom prst="rect">
            <a:avLst/>
          </a:prstGeom>
        </p:spPr>
        <p:txBody>
          <a:bodyPr vert="horz" lIns="91440" tIns="45720" rIns="91440" bIns="45720" rtlCol="0" anchor="b"/>
          <a:lstStyle>
            <a:lvl1pPr algn="r">
              <a:defRPr sz="1200"/>
            </a:lvl1pPr>
          </a:lstStyle>
          <a:p>
            <a:fld id="{B307B8C8-C2A7-4821-AD49-D30897D4D0BB}" type="slidenum">
              <a:rPr lang="en-GB" smtClean="0"/>
              <a:t>‹#›</a:t>
            </a:fld>
            <a:endParaRPr lang="en-GB"/>
          </a:p>
        </p:txBody>
      </p:sp>
    </p:spTree>
    <p:extLst>
      <p:ext uri="{BB962C8B-B14F-4D97-AF65-F5344CB8AC3E}">
        <p14:creationId xmlns:p14="http://schemas.microsoft.com/office/powerpoint/2010/main" val="19365252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46400" cy="4968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A433D1AF-30C0-4C99-B50E-55A0136D455D}" type="datetimeFigureOut">
              <a:rPr lang="en-GB" smtClean="0"/>
              <a:t>12/10/2021</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451" y="4714876"/>
            <a:ext cx="5438775" cy="44672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1" y="9428163"/>
            <a:ext cx="2946400" cy="4968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49688" y="9428163"/>
            <a:ext cx="2946400" cy="496887"/>
          </a:xfrm>
          <a:prstGeom prst="rect">
            <a:avLst/>
          </a:prstGeom>
        </p:spPr>
        <p:txBody>
          <a:bodyPr vert="horz" lIns="91440" tIns="45720" rIns="91440" bIns="45720" rtlCol="0" anchor="b"/>
          <a:lstStyle>
            <a:lvl1pPr algn="r">
              <a:defRPr sz="1200"/>
            </a:lvl1pPr>
          </a:lstStyle>
          <a:p>
            <a:fld id="{5C941B45-3296-41EB-B83F-66FD8A20286D}" type="slidenum">
              <a:rPr lang="en-GB" smtClean="0"/>
              <a:t>‹#›</a:t>
            </a:fld>
            <a:endParaRPr lang="en-GB"/>
          </a:p>
        </p:txBody>
      </p:sp>
    </p:spTree>
    <p:extLst>
      <p:ext uri="{BB962C8B-B14F-4D97-AF65-F5344CB8AC3E}">
        <p14:creationId xmlns:p14="http://schemas.microsoft.com/office/powerpoint/2010/main" val="26274448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941B45-3296-41EB-B83F-66FD8A20286D}" type="slidenum">
              <a:rPr lang="en-GB" smtClean="0"/>
              <a:t>1</a:t>
            </a:fld>
            <a:endParaRPr lang="en-GB"/>
          </a:p>
        </p:txBody>
      </p:sp>
    </p:spTree>
    <p:extLst>
      <p:ext uri="{BB962C8B-B14F-4D97-AF65-F5344CB8AC3E}">
        <p14:creationId xmlns:p14="http://schemas.microsoft.com/office/powerpoint/2010/main" val="25470453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73989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786814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436349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041020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C941B45-3296-41EB-B83F-66FD8A20286D}" type="slidenum">
              <a:rPr lang="en-GB" smtClean="0"/>
              <a:t>15</a:t>
            </a:fld>
            <a:endParaRPr lang="en-GB"/>
          </a:p>
        </p:txBody>
      </p:sp>
    </p:spTree>
    <p:extLst>
      <p:ext uri="{BB962C8B-B14F-4D97-AF65-F5344CB8AC3E}">
        <p14:creationId xmlns:p14="http://schemas.microsoft.com/office/powerpoint/2010/main" val="2622293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941B45-3296-41EB-B83F-66FD8A20286D}" type="slidenum">
              <a:rPr lang="en-GB" smtClean="0"/>
              <a:t>16</a:t>
            </a:fld>
            <a:endParaRPr lang="en-GB"/>
          </a:p>
        </p:txBody>
      </p:sp>
    </p:spTree>
    <p:extLst>
      <p:ext uri="{BB962C8B-B14F-4D97-AF65-F5344CB8AC3E}">
        <p14:creationId xmlns:p14="http://schemas.microsoft.com/office/powerpoint/2010/main" val="35020260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Once moisture gets in it can introduce rot and pests to the structural timbers</a:t>
            </a:r>
          </a:p>
          <a:p>
            <a:pPr marL="285750" indent="-285750">
              <a:buFont typeface="Arial" panose="020B0604020202020204" pitchFamily="34" charset="0"/>
              <a:buChar char="•"/>
            </a:pPr>
            <a:r>
              <a:rPr lang="en-GB" sz="1200" dirty="0"/>
              <a:t>Moisture can start to rot and compromise the strength of roof elements such as beam, lathes etc.</a:t>
            </a:r>
          </a:p>
          <a:p>
            <a:endParaRPr lang="en-GB" dirty="0"/>
          </a:p>
        </p:txBody>
      </p:sp>
      <p:sp>
        <p:nvSpPr>
          <p:cNvPr id="4" name="Slide Number Placeholder 3"/>
          <p:cNvSpPr>
            <a:spLocks noGrp="1"/>
          </p:cNvSpPr>
          <p:nvPr>
            <p:ph type="sldNum" sz="quarter" idx="10"/>
          </p:nvPr>
        </p:nvSpPr>
        <p:spPr/>
        <p:txBody>
          <a:bodyPr/>
          <a:lstStyle/>
          <a:p>
            <a:fld id="{5C941B45-3296-41EB-B83F-66FD8A20286D}" type="slidenum">
              <a:rPr lang="en-GB" smtClean="0"/>
              <a:t>17</a:t>
            </a:fld>
            <a:endParaRPr lang="en-GB"/>
          </a:p>
        </p:txBody>
      </p:sp>
    </p:spTree>
    <p:extLst>
      <p:ext uri="{BB962C8B-B14F-4D97-AF65-F5344CB8AC3E}">
        <p14:creationId xmlns:p14="http://schemas.microsoft.com/office/powerpoint/2010/main" val="15980011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C941B45-3296-41EB-B83F-66FD8A20286D}" type="slidenum">
              <a:rPr lang="en-GB" smtClean="0"/>
              <a:t>18</a:t>
            </a:fld>
            <a:endParaRPr lang="en-GB"/>
          </a:p>
        </p:txBody>
      </p:sp>
    </p:spTree>
    <p:extLst>
      <p:ext uri="{BB962C8B-B14F-4D97-AF65-F5344CB8AC3E}">
        <p14:creationId xmlns:p14="http://schemas.microsoft.com/office/powerpoint/2010/main" val="17736823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sz="1200" dirty="0"/>
              <a:t>Cause leaks</a:t>
            </a:r>
          </a:p>
          <a:p>
            <a:pPr marL="285750" indent="-285750">
              <a:buFont typeface="Arial" panose="020B0604020202020204" pitchFamily="34" charset="0"/>
              <a:buChar char="•"/>
            </a:pPr>
            <a:r>
              <a:rPr lang="en-GB" sz="1200" dirty="0"/>
              <a:t>Damp in walls and roof spaces</a:t>
            </a:r>
          </a:p>
          <a:p>
            <a:endParaRPr lang="en-GB" dirty="0"/>
          </a:p>
        </p:txBody>
      </p:sp>
      <p:sp>
        <p:nvSpPr>
          <p:cNvPr id="4" name="Slide Number Placeholder 3"/>
          <p:cNvSpPr>
            <a:spLocks noGrp="1"/>
          </p:cNvSpPr>
          <p:nvPr>
            <p:ph type="sldNum" sz="quarter" idx="10"/>
          </p:nvPr>
        </p:nvSpPr>
        <p:spPr/>
        <p:txBody>
          <a:bodyPr/>
          <a:lstStyle/>
          <a:p>
            <a:fld id="{5C941B45-3296-41EB-B83F-66FD8A20286D}" type="slidenum">
              <a:rPr lang="en-GB" smtClean="0"/>
              <a:t>19</a:t>
            </a:fld>
            <a:endParaRPr lang="en-GB"/>
          </a:p>
        </p:txBody>
      </p:sp>
    </p:spTree>
    <p:extLst>
      <p:ext uri="{BB962C8B-B14F-4D97-AF65-F5344CB8AC3E}">
        <p14:creationId xmlns:p14="http://schemas.microsoft.com/office/powerpoint/2010/main" val="9757435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C941B45-3296-41EB-B83F-66FD8A20286D}" type="slidenum">
              <a:rPr lang="en-GB" smtClean="0"/>
              <a:t>20</a:t>
            </a:fld>
            <a:endParaRPr lang="en-GB"/>
          </a:p>
        </p:txBody>
      </p:sp>
    </p:spTree>
    <p:extLst>
      <p:ext uri="{BB962C8B-B14F-4D97-AF65-F5344CB8AC3E}">
        <p14:creationId xmlns:p14="http://schemas.microsoft.com/office/powerpoint/2010/main" val="18902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E78CA8A-9360-4E4A-A3F7-EFFFEE6425E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05506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C941B45-3296-41EB-B83F-66FD8A20286D}" type="slidenum">
              <a:rPr lang="en-GB" smtClean="0"/>
              <a:t>21</a:t>
            </a:fld>
            <a:endParaRPr lang="en-GB"/>
          </a:p>
        </p:txBody>
      </p:sp>
    </p:spTree>
    <p:extLst>
      <p:ext uri="{BB962C8B-B14F-4D97-AF65-F5344CB8AC3E}">
        <p14:creationId xmlns:p14="http://schemas.microsoft.com/office/powerpoint/2010/main" val="3872129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C941B45-3296-41EB-B83F-66FD8A20286D}" type="slidenum">
              <a:rPr lang="en-GB" smtClean="0"/>
              <a:t>22</a:t>
            </a:fld>
            <a:endParaRPr lang="en-GB"/>
          </a:p>
        </p:txBody>
      </p:sp>
    </p:spTree>
    <p:extLst>
      <p:ext uri="{BB962C8B-B14F-4D97-AF65-F5344CB8AC3E}">
        <p14:creationId xmlns:p14="http://schemas.microsoft.com/office/powerpoint/2010/main" val="38811560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C941B45-3296-41EB-B83F-66FD8A20286D}" type="slidenum">
              <a:rPr lang="en-GB" smtClean="0"/>
              <a:t>23</a:t>
            </a:fld>
            <a:endParaRPr lang="en-GB"/>
          </a:p>
        </p:txBody>
      </p:sp>
    </p:spTree>
    <p:extLst>
      <p:ext uri="{BB962C8B-B14F-4D97-AF65-F5344CB8AC3E}">
        <p14:creationId xmlns:p14="http://schemas.microsoft.com/office/powerpoint/2010/main" val="11609111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All rot requires moisture</a:t>
            </a:r>
          </a:p>
          <a:p>
            <a:r>
              <a:rPr lang="en-GB" dirty="0"/>
              <a:t>Insects cannot attack dry, heart wood.</a:t>
            </a:r>
          </a:p>
        </p:txBody>
      </p:sp>
      <p:sp>
        <p:nvSpPr>
          <p:cNvPr id="4" name="Slide Number Placeholder 3"/>
          <p:cNvSpPr>
            <a:spLocks noGrp="1"/>
          </p:cNvSpPr>
          <p:nvPr>
            <p:ph type="sldNum" sz="quarter" idx="10"/>
          </p:nvPr>
        </p:nvSpPr>
        <p:spPr/>
        <p:txBody>
          <a:bodyPr/>
          <a:lstStyle/>
          <a:p>
            <a:fld id="{5C941B45-3296-41EB-B83F-66FD8A20286D}" type="slidenum">
              <a:rPr lang="en-GB" smtClean="0"/>
              <a:t>24</a:t>
            </a:fld>
            <a:endParaRPr lang="en-GB"/>
          </a:p>
        </p:txBody>
      </p:sp>
    </p:spTree>
    <p:extLst>
      <p:ext uri="{BB962C8B-B14F-4D97-AF65-F5344CB8AC3E}">
        <p14:creationId xmlns:p14="http://schemas.microsoft.com/office/powerpoint/2010/main" val="1160911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C941B45-3296-41EB-B83F-66FD8A20286D}" type="slidenum">
              <a:rPr lang="en-GB" smtClean="0"/>
              <a:t>25</a:t>
            </a:fld>
            <a:endParaRPr lang="en-GB"/>
          </a:p>
        </p:txBody>
      </p:sp>
    </p:spTree>
    <p:extLst>
      <p:ext uri="{BB962C8B-B14F-4D97-AF65-F5344CB8AC3E}">
        <p14:creationId xmlns:p14="http://schemas.microsoft.com/office/powerpoint/2010/main" val="3784783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When did it happen?</a:t>
            </a:r>
          </a:p>
        </p:txBody>
      </p:sp>
      <p:sp>
        <p:nvSpPr>
          <p:cNvPr id="4" name="Slide Number Placeholder 3"/>
          <p:cNvSpPr>
            <a:spLocks noGrp="1"/>
          </p:cNvSpPr>
          <p:nvPr>
            <p:ph type="sldNum" sz="quarter" idx="10"/>
          </p:nvPr>
        </p:nvSpPr>
        <p:spPr/>
        <p:txBody>
          <a:bodyPr/>
          <a:lstStyle/>
          <a:p>
            <a:fld id="{5C941B45-3296-41EB-B83F-66FD8A20286D}" type="slidenum">
              <a:rPr lang="en-GB" smtClean="0"/>
              <a:t>26</a:t>
            </a:fld>
            <a:endParaRPr lang="en-GB"/>
          </a:p>
        </p:txBody>
      </p:sp>
    </p:spTree>
    <p:extLst>
      <p:ext uri="{BB962C8B-B14F-4D97-AF65-F5344CB8AC3E}">
        <p14:creationId xmlns:p14="http://schemas.microsoft.com/office/powerpoint/2010/main" val="2476739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Again – water management is key!!</a:t>
            </a:r>
          </a:p>
        </p:txBody>
      </p:sp>
      <p:sp>
        <p:nvSpPr>
          <p:cNvPr id="4" name="Slide Number Placeholder 3"/>
          <p:cNvSpPr>
            <a:spLocks noGrp="1"/>
          </p:cNvSpPr>
          <p:nvPr>
            <p:ph type="sldNum" sz="quarter" idx="10"/>
          </p:nvPr>
        </p:nvSpPr>
        <p:spPr/>
        <p:txBody>
          <a:bodyPr/>
          <a:lstStyle/>
          <a:p>
            <a:fld id="{5C941B45-3296-41EB-B83F-66FD8A20286D}" type="slidenum">
              <a:rPr lang="en-GB" smtClean="0"/>
              <a:t>27</a:t>
            </a:fld>
            <a:endParaRPr lang="en-GB"/>
          </a:p>
        </p:txBody>
      </p:sp>
    </p:spTree>
    <p:extLst>
      <p:ext uri="{BB962C8B-B14F-4D97-AF65-F5344CB8AC3E}">
        <p14:creationId xmlns:p14="http://schemas.microsoft.com/office/powerpoint/2010/main" val="24864399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39974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88898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6651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Default on mute so that everyone can hear well. Also happy for people to stop their videos at any point.</a:t>
            </a:r>
          </a:p>
          <a:p>
            <a:r>
              <a:rPr lang="en-GB" dirty="0"/>
              <a:t>If you can’t see me try the view change</a:t>
            </a:r>
          </a:p>
          <a:p>
            <a:r>
              <a:rPr lang="en-GB" dirty="0"/>
              <a:t>Reactions – especially if your camera is off.</a:t>
            </a:r>
          </a:p>
          <a:p>
            <a:r>
              <a:rPr lang="en-GB" dirty="0"/>
              <a:t>Chat function – ask questions as we go. I’ll keep an eye on them and answer at the end of a slide/topic or at the end if more appropriate.</a:t>
            </a:r>
          </a:p>
        </p:txBody>
      </p:sp>
      <p:sp>
        <p:nvSpPr>
          <p:cNvPr id="4" name="Slide Number Placeholder 3"/>
          <p:cNvSpPr>
            <a:spLocks noGrp="1"/>
          </p:cNvSpPr>
          <p:nvPr>
            <p:ph type="sldNum" sz="quarter" idx="5"/>
          </p:nvPr>
        </p:nvSpPr>
        <p:spPr/>
        <p:txBody>
          <a:bodyPr/>
          <a:lstStyle/>
          <a:p>
            <a:fld id="{75863954-77F8-4741-BA6A-88A579866D12}" type="slidenum">
              <a:rPr lang="en-GB" smtClean="0"/>
              <a:t>3</a:t>
            </a:fld>
            <a:endParaRPr lang="en-GB"/>
          </a:p>
        </p:txBody>
      </p:sp>
    </p:spTree>
    <p:extLst>
      <p:ext uri="{BB962C8B-B14F-4D97-AF65-F5344CB8AC3E}">
        <p14:creationId xmlns:p14="http://schemas.microsoft.com/office/powerpoint/2010/main" val="2383476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2361091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33590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110918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435341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 so if we are thinking about general maintenance</a:t>
            </a:r>
            <a:r>
              <a:rPr lang="en-GB" baseline="0" dirty="0"/>
              <a:t> – what tasks do you think we need to be doing, checks </a:t>
            </a:r>
            <a:r>
              <a:rPr lang="en-GB" baseline="0" dirty="0" err="1"/>
              <a:t>etc</a:t>
            </a:r>
            <a:r>
              <a:rPr lang="en-GB" baseline="0" dirty="0"/>
              <a:t>?</a:t>
            </a:r>
          </a:p>
          <a:p>
            <a:r>
              <a:rPr lang="en-GB" baseline="0" dirty="0"/>
              <a:t>8 things on this slide – then ask about timings</a:t>
            </a:r>
            <a:endParaRPr lang="en-GB" dirty="0"/>
          </a:p>
        </p:txBody>
      </p:sp>
      <p:sp>
        <p:nvSpPr>
          <p:cNvPr id="4" name="Slide Number Placeholder 3"/>
          <p:cNvSpPr>
            <a:spLocks noGrp="1"/>
          </p:cNvSpPr>
          <p:nvPr>
            <p:ph type="sldNum" sz="quarter" idx="10"/>
          </p:nvPr>
        </p:nvSpPr>
        <p:spPr/>
        <p:txBody>
          <a:bodyPr/>
          <a:lstStyle/>
          <a:p>
            <a:fld id="{5C941B45-3296-41EB-B83F-66FD8A20286D}" type="slidenum">
              <a:rPr lang="en-GB" smtClean="0"/>
              <a:t>36</a:t>
            </a:fld>
            <a:endParaRPr lang="en-GB"/>
          </a:p>
        </p:txBody>
      </p:sp>
    </p:spTree>
    <p:extLst>
      <p:ext uri="{BB962C8B-B14F-4D97-AF65-F5344CB8AC3E}">
        <p14:creationId xmlns:p14="http://schemas.microsoft.com/office/powerpoint/2010/main" val="3613724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Question – so if we are thinking about general maintenance</a:t>
            </a:r>
            <a:r>
              <a:rPr lang="en-GB" baseline="0" dirty="0"/>
              <a:t> – what tasks do you think we need to be doing, checks </a:t>
            </a:r>
            <a:r>
              <a:rPr lang="en-GB" baseline="0" dirty="0" err="1"/>
              <a:t>etc</a:t>
            </a:r>
            <a:r>
              <a:rPr lang="en-GB" baseline="0" dirty="0"/>
              <a:t>?</a:t>
            </a:r>
          </a:p>
          <a:p>
            <a:r>
              <a:rPr lang="en-GB" baseline="0" dirty="0"/>
              <a:t>8 things on this slide – then ask about timings</a:t>
            </a:r>
            <a:endParaRPr lang="en-GB" dirty="0"/>
          </a:p>
        </p:txBody>
      </p:sp>
      <p:sp>
        <p:nvSpPr>
          <p:cNvPr id="4" name="Slide Number Placeholder 3"/>
          <p:cNvSpPr>
            <a:spLocks noGrp="1"/>
          </p:cNvSpPr>
          <p:nvPr>
            <p:ph type="sldNum" sz="quarter" idx="10"/>
          </p:nvPr>
        </p:nvSpPr>
        <p:spPr/>
        <p:txBody>
          <a:bodyPr/>
          <a:lstStyle/>
          <a:p>
            <a:fld id="{5C941B45-3296-41EB-B83F-66FD8A20286D}" type="slidenum">
              <a:rPr lang="en-GB" smtClean="0"/>
              <a:t>37</a:t>
            </a:fld>
            <a:endParaRPr lang="en-GB"/>
          </a:p>
        </p:txBody>
      </p:sp>
    </p:spTree>
    <p:extLst>
      <p:ext uri="{BB962C8B-B14F-4D97-AF65-F5344CB8AC3E}">
        <p14:creationId xmlns:p14="http://schemas.microsoft.com/office/powerpoint/2010/main" val="34907927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941B45-3296-41EB-B83F-66FD8A20286D}" type="slidenum">
              <a:rPr lang="en-GB" smtClean="0"/>
              <a:t>38</a:t>
            </a:fld>
            <a:endParaRPr lang="en-GB"/>
          </a:p>
        </p:txBody>
      </p:sp>
    </p:spTree>
    <p:extLst>
      <p:ext uri="{BB962C8B-B14F-4D97-AF65-F5344CB8AC3E}">
        <p14:creationId xmlns:p14="http://schemas.microsoft.com/office/powerpoint/2010/main" val="38257623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Use of a ladle!</a:t>
            </a:r>
          </a:p>
        </p:txBody>
      </p:sp>
      <p:sp>
        <p:nvSpPr>
          <p:cNvPr id="4" name="Slide Number Placeholder 3"/>
          <p:cNvSpPr>
            <a:spLocks noGrp="1"/>
          </p:cNvSpPr>
          <p:nvPr>
            <p:ph type="sldNum" sz="quarter" idx="10"/>
          </p:nvPr>
        </p:nvSpPr>
        <p:spPr/>
        <p:txBody>
          <a:bodyPr/>
          <a:lstStyle/>
          <a:p>
            <a:fld id="{5C941B45-3296-41EB-B83F-66FD8A20286D}" type="slidenum">
              <a:rPr lang="en-GB" smtClean="0"/>
              <a:t>39</a:t>
            </a:fld>
            <a:endParaRPr lang="en-GB"/>
          </a:p>
        </p:txBody>
      </p:sp>
    </p:spTree>
    <p:extLst>
      <p:ext uri="{BB962C8B-B14F-4D97-AF65-F5344CB8AC3E}">
        <p14:creationId xmlns:p14="http://schemas.microsoft.com/office/powerpoint/2010/main" val="2753057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Mention cement renders</a:t>
            </a:r>
          </a:p>
        </p:txBody>
      </p:sp>
      <p:sp>
        <p:nvSpPr>
          <p:cNvPr id="4" name="Slide Number Placeholder 3"/>
          <p:cNvSpPr>
            <a:spLocks noGrp="1"/>
          </p:cNvSpPr>
          <p:nvPr>
            <p:ph type="sldNum" sz="quarter" idx="10"/>
          </p:nvPr>
        </p:nvSpPr>
        <p:spPr/>
        <p:txBody>
          <a:bodyPr/>
          <a:lstStyle/>
          <a:p>
            <a:fld id="{5C941B45-3296-41EB-B83F-66FD8A20286D}" type="slidenum">
              <a:rPr lang="en-GB" smtClean="0"/>
              <a:t>40</a:t>
            </a:fld>
            <a:endParaRPr lang="en-GB"/>
          </a:p>
        </p:txBody>
      </p:sp>
    </p:spTree>
    <p:extLst>
      <p:ext uri="{BB962C8B-B14F-4D97-AF65-F5344CB8AC3E}">
        <p14:creationId xmlns:p14="http://schemas.microsoft.com/office/powerpoint/2010/main" val="24778878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Check that windows are in good state of repair, including; the glazing, putty and any lead work. Arrange for repair if needed.</a:t>
            </a:r>
          </a:p>
        </p:txBody>
      </p:sp>
      <p:sp>
        <p:nvSpPr>
          <p:cNvPr id="4" name="Slide Number Placeholder 3"/>
          <p:cNvSpPr>
            <a:spLocks noGrp="1"/>
          </p:cNvSpPr>
          <p:nvPr>
            <p:ph type="sldNum" sz="quarter" idx="10"/>
          </p:nvPr>
        </p:nvSpPr>
        <p:spPr/>
        <p:txBody>
          <a:bodyPr/>
          <a:lstStyle/>
          <a:p>
            <a:fld id="{5C941B45-3296-41EB-B83F-66FD8A20286D}" type="slidenum">
              <a:rPr lang="en-GB" smtClean="0"/>
              <a:t>41</a:t>
            </a:fld>
            <a:endParaRPr lang="en-GB"/>
          </a:p>
        </p:txBody>
      </p:sp>
    </p:spTree>
    <p:extLst>
      <p:ext uri="{BB962C8B-B14F-4D97-AF65-F5344CB8AC3E}">
        <p14:creationId xmlns:p14="http://schemas.microsoft.com/office/powerpoint/2010/main" val="30633506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941B45-3296-41EB-B83F-66FD8A20286D}" type="slidenum">
              <a:rPr lang="en-GB" smtClean="0"/>
              <a:t>4</a:t>
            </a:fld>
            <a:endParaRPr lang="en-GB"/>
          </a:p>
        </p:txBody>
      </p:sp>
    </p:spTree>
    <p:extLst>
      <p:ext uri="{BB962C8B-B14F-4D97-AF65-F5344CB8AC3E}">
        <p14:creationId xmlns:p14="http://schemas.microsoft.com/office/powerpoint/2010/main" val="911719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5C941B45-3296-41EB-B83F-66FD8A20286D}" type="slidenum">
              <a:rPr lang="en-GB" smtClean="0"/>
              <a:t>42</a:t>
            </a:fld>
            <a:endParaRPr lang="en-GB"/>
          </a:p>
        </p:txBody>
      </p:sp>
    </p:spTree>
    <p:extLst>
      <p:ext uri="{BB962C8B-B14F-4D97-AF65-F5344CB8AC3E}">
        <p14:creationId xmlns:p14="http://schemas.microsoft.com/office/powerpoint/2010/main" val="393415156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941B45-3296-41EB-B83F-66FD8A20286D}" type="slidenum">
              <a:rPr lang="en-GB" smtClean="0"/>
              <a:t>43</a:t>
            </a:fld>
            <a:endParaRPr lang="en-GB"/>
          </a:p>
        </p:txBody>
      </p:sp>
    </p:spTree>
    <p:extLst>
      <p:ext uri="{BB962C8B-B14F-4D97-AF65-F5344CB8AC3E}">
        <p14:creationId xmlns:p14="http://schemas.microsoft.com/office/powerpoint/2010/main" val="15697977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will need – camera, binoculars, something to take notes with, appropriate attire (will you be trudging </a:t>
            </a:r>
            <a:r>
              <a:rPr lang="en-GB"/>
              <a:t>through flower beds?)</a:t>
            </a:r>
          </a:p>
        </p:txBody>
      </p:sp>
      <p:sp>
        <p:nvSpPr>
          <p:cNvPr id="4" name="Slide Number Placeholder 3"/>
          <p:cNvSpPr>
            <a:spLocks noGrp="1"/>
          </p:cNvSpPr>
          <p:nvPr>
            <p:ph type="sldNum" sz="quarter" idx="10"/>
          </p:nvPr>
        </p:nvSpPr>
        <p:spPr/>
        <p:txBody>
          <a:bodyPr/>
          <a:lstStyle/>
          <a:p>
            <a:fld id="{5C941B45-3296-41EB-B83F-66FD8A20286D}" type="slidenum">
              <a:rPr lang="en-GB" smtClean="0"/>
              <a:t>44</a:t>
            </a:fld>
            <a:endParaRPr lang="en-GB"/>
          </a:p>
        </p:txBody>
      </p:sp>
    </p:spTree>
    <p:extLst>
      <p:ext uri="{BB962C8B-B14F-4D97-AF65-F5344CB8AC3E}">
        <p14:creationId xmlns:p14="http://schemas.microsoft.com/office/powerpoint/2010/main" val="333927296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6218101D-ED1E-4129-84C7-FE8D737F3A6A}"/>
              </a:ext>
            </a:extLst>
          </p:cNvPr>
          <p:cNvSpPr>
            <a:spLocks noGrp="1" noChangeArrowheads="1"/>
          </p:cNvSpPr>
          <p:nvPr>
            <p:ph type="sldNum" sz="quarter" idx="5"/>
          </p:nvPr>
        </p:nvSpPr>
        <p:spPr>
          <a:noFill/>
        </p:spPr>
        <p:txBody>
          <a:bodyPr/>
          <a:lstStyle>
            <a:lvl1pPr defTabSz="955675">
              <a:defRPr b="1">
                <a:solidFill>
                  <a:schemeClr val="tx1"/>
                </a:solidFill>
                <a:latin typeface="Arial" panose="020B0604020202020204" pitchFamily="34" charset="0"/>
              </a:defRPr>
            </a:lvl1pPr>
            <a:lvl2pPr marL="715963" indent="-274638" defTabSz="955675">
              <a:defRPr b="1">
                <a:solidFill>
                  <a:schemeClr val="tx1"/>
                </a:solidFill>
                <a:latin typeface="Arial" panose="020B0604020202020204" pitchFamily="34" charset="0"/>
              </a:defRPr>
            </a:lvl2pPr>
            <a:lvl3pPr marL="1101725" indent="-219075" defTabSz="955675">
              <a:defRPr b="1">
                <a:solidFill>
                  <a:schemeClr val="tx1"/>
                </a:solidFill>
                <a:latin typeface="Arial" panose="020B0604020202020204" pitchFamily="34" charset="0"/>
              </a:defRPr>
            </a:lvl3pPr>
            <a:lvl4pPr marL="1543050" indent="-219075" defTabSz="955675">
              <a:defRPr b="1">
                <a:solidFill>
                  <a:schemeClr val="tx1"/>
                </a:solidFill>
                <a:latin typeface="Arial" panose="020B0604020202020204" pitchFamily="34" charset="0"/>
              </a:defRPr>
            </a:lvl4pPr>
            <a:lvl5pPr marL="1984375" indent="-219075" defTabSz="955675">
              <a:defRPr b="1">
                <a:solidFill>
                  <a:schemeClr val="tx1"/>
                </a:solidFill>
                <a:latin typeface="Arial" panose="020B0604020202020204" pitchFamily="34" charset="0"/>
              </a:defRPr>
            </a:lvl5pPr>
            <a:lvl6pPr marL="2441575" indent="-219075" defTabSz="955675" eaLnBrk="0" fontAlgn="base" hangingPunct="0">
              <a:spcBef>
                <a:spcPct val="0"/>
              </a:spcBef>
              <a:spcAft>
                <a:spcPct val="0"/>
              </a:spcAft>
              <a:defRPr b="1">
                <a:solidFill>
                  <a:schemeClr val="tx1"/>
                </a:solidFill>
                <a:latin typeface="Arial" panose="020B0604020202020204" pitchFamily="34" charset="0"/>
              </a:defRPr>
            </a:lvl6pPr>
            <a:lvl7pPr marL="2898775" indent="-219075" defTabSz="955675" eaLnBrk="0" fontAlgn="base" hangingPunct="0">
              <a:spcBef>
                <a:spcPct val="0"/>
              </a:spcBef>
              <a:spcAft>
                <a:spcPct val="0"/>
              </a:spcAft>
              <a:defRPr b="1">
                <a:solidFill>
                  <a:schemeClr val="tx1"/>
                </a:solidFill>
                <a:latin typeface="Arial" panose="020B0604020202020204" pitchFamily="34" charset="0"/>
              </a:defRPr>
            </a:lvl7pPr>
            <a:lvl8pPr marL="3355975" indent="-219075" defTabSz="955675" eaLnBrk="0" fontAlgn="base" hangingPunct="0">
              <a:spcBef>
                <a:spcPct val="0"/>
              </a:spcBef>
              <a:spcAft>
                <a:spcPct val="0"/>
              </a:spcAft>
              <a:defRPr b="1">
                <a:solidFill>
                  <a:schemeClr val="tx1"/>
                </a:solidFill>
                <a:latin typeface="Arial" panose="020B0604020202020204" pitchFamily="34" charset="0"/>
              </a:defRPr>
            </a:lvl8pPr>
            <a:lvl9pPr marL="3813175" indent="-219075" defTabSz="955675" eaLnBrk="0" fontAlgn="base" hangingPunct="0">
              <a:spcBef>
                <a:spcPct val="0"/>
              </a:spcBef>
              <a:spcAft>
                <a:spcPct val="0"/>
              </a:spcAft>
              <a:defRPr b="1">
                <a:solidFill>
                  <a:schemeClr val="tx1"/>
                </a:solidFill>
                <a:latin typeface="Arial" panose="020B0604020202020204" pitchFamily="34" charset="0"/>
              </a:defRPr>
            </a:lvl9pPr>
          </a:lstStyle>
          <a:p>
            <a:fld id="{AAE2064B-EE49-465E-B5AF-892B2C65290C}" type="slidenum">
              <a:rPr lang="en-US" altLang="en-US" b="0"/>
              <a:pPr/>
              <a:t>45</a:t>
            </a:fld>
            <a:endParaRPr lang="en-US" altLang="en-US" b="0"/>
          </a:p>
        </p:txBody>
      </p:sp>
      <p:sp>
        <p:nvSpPr>
          <p:cNvPr id="68611" name="Rectangle 2">
            <a:extLst>
              <a:ext uri="{FF2B5EF4-FFF2-40B4-BE49-F238E27FC236}">
                <a16:creationId xmlns:a16="http://schemas.microsoft.com/office/drawing/2014/main" id="{9E635EEC-AC0D-4680-B856-0E9216444E81}"/>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EABA7DE-A164-4178-8C25-E004254B6D2C}"/>
              </a:ext>
            </a:extLst>
          </p:cNvPr>
          <p:cNvSpPr>
            <a:spLocks noGrp="1" noChangeArrowheads="1"/>
          </p:cNvSpPr>
          <p:nvPr>
            <p:ph type="body" idx="1"/>
          </p:nvPr>
        </p:nvSpPr>
        <p:spPr>
          <a:noFill/>
        </p:spPr>
        <p:txBody>
          <a:bodyPr/>
          <a:lstStyle/>
          <a:p>
            <a:pPr eaLnBrk="1" hangingPunct="1"/>
            <a:r>
              <a:rPr lang="en-GB" altLang="en-US" dirty="0"/>
              <a:t>Always think about your safety first – this can often go out of our heads, especially when in our own homes!</a:t>
            </a:r>
          </a:p>
          <a:p>
            <a:pPr eaLnBrk="1" hangingPunct="1"/>
            <a:r>
              <a:rPr lang="en-GB" altLang="en-US" dirty="0"/>
              <a:t>If you are checking roofs/gutters think about your access. If using ladders they should be correctly supported and may require footing if they are not self-supporting. Even if access is safe on your own, make sure someone knows what you are doing and how long you expect to be doing the task for. If possible take a phone or something in your pocket for emergencies.</a:t>
            </a:r>
          </a:p>
          <a:p>
            <a:pPr eaLnBrk="1" hangingPunct="1"/>
            <a:r>
              <a:rPr lang="en-GB" altLang="en-US" dirty="0"/>
              <a:t>Same goes for crawl spaces, lofts or basement with difficult access.</a:t>
            </a:r>
          </a:p>
          <a:p>
            <a:pPr eaLnBrk="1" hangingPunct="1"/>
            <a:endParaRPr lang="en-GB"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6218101D-ED1E-4129-84C7-FE8D737F3A6A}"/>
              </a:ext>
            </a:extLst>
          </p:cNvPr>
          <p:cNvSpPr>
            <a:spLocks noGrp="1" noChangeArrowheads="1"/>
          </p:cNvSpPr>
          <p:nvPr>
            <p:ph type="sldNum" sz="quarter" idx="5"/>
          </p:nvPr>
        </p:nvSpPr>
        <p:spPr>
          <a:noFill/>
        </p:spPr>
        <p:txBody>
          <a:bodyPr/>
          <a:lstStyle>
            <a:lvl1pPr defTabSz="955675">
              <a:defRPr b="1">
                <a:solidFill>
                  <a:schemeClr val="tx1"/>
                </a:solidFill>
                <a:latin typeface="Arial" panose="020B0604020202020204" pitchFamily="34" charset="0"/>
              </a:defRPr>
            </a:lvl1pPr>
            <a:lvl2pPr marL="715963" indent="-274638" defTabSz="955675">
              <a:defRPr b="1">
                <a:solidFill>
                  <a:schemeClr val="tx1"/>
                </a:solidFill>
                <a:latin typeface="Arial" panose="020B0604020202020204" pitchFamily="34" charset="0"/>
              </a:defRPr>
            </a:lvl2pPr>
            <a:lvl3pPr marL="1101725" indent="-219075" defTabSz="955675">
              <a:defRPr b="1">
                <a:solidFill>
                  <a:schemeClr val="tx1"/>
                </a:solidFill>
                <a:latin typeface="Arial" panose="020B0604020202020204" pitchFamily="34" charset="0"/>
              </a:defRPr>
            </a:lvl3pPr>
            <a:lvl4pPr marL="1543050" indent="-219075" defTabSz="955675">
              <a:defRPr b="1">
                <a:solidFill>
                  <a:schemeClr val="tx1"/>
                </a:solidFill>
                <a:latin typeface="Arial" panose="020B0604020202020204" pitchFamily="34" charset="0"/>
              </a:defRPr>
            </a:lvl4pPr>
            <a:lvl5pPr marL="1984375" indent="-219075" defTabSz="955675">
              <a:defRPr b="1">
                <a:solidFill>
                  <a:schemeClr val="tx1"/>
                </a:solidFill>
                <a:latin typeface="Arial" panose="020B0604020202020204" pitchFamily="34" charset="0"/>
              </a:defRPr>
            </a:lvl5pPr>
            <a:lvl6pPr marL="2441575" indent="-219075" defTabSz="955675" eaLnBrk="0" fontAlgn="base" hangingPunct="0">
              <a:spcBef>
                <a:spcPct val="0"/>
              </a:spcBef>
              <a:spcAft>
                <a:spcPct val="0"/>
              </a:spcAft>
              <a:defRPr b="1">
                <a:solidFill>
                  <a:schemeClr val="tx1"/>
                </a:solidFill>
                <a:latin typeface="Arial" panose="020B0604020202020204" pitchFamily="34" charset="0"/>
              </a:defRPr>
            </a:lvl6pPr>
            <a:lvl7pPr marL="2898775" indent="-219075" defTabSz="955675" eaLnBrk="0" fontAlgn="base" hangingPunct="0">
              <a:spcBef>
                <a:spcPct val="0"/>
              </a:spcBef>
              <a:spcAft>
                <a:spcPct val="0"/>
              </a:spcAft>
              <a:defRPr b="1">
                <a:solidFill>
                  <a:schemeClr val="tx1"/>
                </a:solidFill>
                <a:latin typeface="Arial" panose="020B0604020202020204" pitchFamily="34" charset="0"/>
              </a:defRPr>
            </a:lvl7pPr>
            <a:lvl8pPr marL="3355975" indent="-219075" defTabSz="955675" eaLnBrk="0" fontAlgn="base" hangingPunct="0">
              <a:spcBef>
                <a:spcPct val="0"/>
              </a:spcBef>
              <a:spcAft>
                <a:spcPct val="0"/>
              </a:spcAft>
              <a:defRPr b="1">
                <a:solidFill>
                  <a:schemeClr val="tx1"/>
                </a:solidFill>
                <a:latin typeface="Arial" panose="020B0604020202020204" pitchFamily="34" charset="0"/>
              </a:defRPr>
            </a:lvl8pPr>
            <a:lvl9pPr marL="3813175" indent="-219075" defTabSz="955675" eaLnBrk="0" fontAlgn="base" hangingPunct="0">
              <a:spcBef>
                <a:spcPct val="0"/>
              </a:spcBef>
              <a:spcAft>
                <a:spcPct val="0"/>
              </a:spcAft>
              <a:defRPr b="1">
                <a:solidFill>
                  <a:schemeClr val="tx1"/>
                </a:solidFill>
                <a:latin typeface="Arial" panose="020B0604020202020204" pitchFamily="34" charset="0"/>
              </a:defRPr>
            </a:lvl9pPr>
          </a:lstStyle>
          <a:p>
            <a:fld id="{AAE2064B-EE49-465E-B5AF-892B2C65290C}" type="slidenum">
              <a:rPr lang="en-US" altLang="en-US" b="0"/>
              <a:pPr/>
              <a:t>46</a:t>
            </a:fld>
            <a:endParaRPr lang="en-US" altLang="en-US" b="0"/>
          </a:p>
        </p:txBody>
      </p:sp>
      <p:sp>
        <p:nvSpPr>
          <p:cNvPr id="68611" name="Rectangle 2">
            <a:extLst>
              <a:ext uri="{FF2B5EF4-FFF2-40B4-BE49-F238E27FC236}">
                <a16:creationId xmlns:a16="http://schemas.microsoft.com/office/drawing/2014/main" id="{9E635EEC-AC0D-4680-B856-0E9216444E81}"/>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EABA7DE-A164-4178-8C25-E004254B6D2C}"/>
              </a:ext>
            </a:extLst>
          </p:cNvPr>
          <p:cNvSpPr>
            <a:spLocks noGrp="1" noChangeArrowheads="1"/>
          </p:cNvSpPr>
          <p:nvPr>
            <p:ph type="body" idx="1"/>
          </p:nvPr>
        </p:nvSpPr>
        <p:spPr>
          <a:noFill/>
        </p:spPr>
        <p:txBody>
          <a:bodyPr/>
          <a:lstStyle/>
          <a:p>
            <a:pPr eaLnBrk="1" hangingPunct="1"/>
            <a:r>
              <a:rPr lang="en-GB" altLang="en-US" dirty="0"/>
              <a:t>Other hazards to consider:</a:t>
            </a:r>
          </a:p>
          <a:p>
            <a:pPr eaLnBrk="1" hangingPunct="1"/>
            <a:r>
              <a:rPr lang="en-GB" altLang="en-US" dirty="0"/>
              <a:t>Structural – can floors/surfaces bear your weight? Especially if you are inspecting areas of suspended ceilings, flat roofs etc. </a:t>
            </a:r>
          </a:p>
        </p:txBody>
      </p:sp>
    </p:spTree>
    <p:extLst>
      <p:ext uri="{BB962C8B-B14F-4D97-AF65-F5344CB8AC3E}">
        <p14:creationId xmlns:p14="http://schemas.microsoft.com/office/powerpoint/2010/main" val="172878006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6218101D-ED1E-4129-84C7-FE8D737F3A6A}"/>
              </a:ext>
            </a:extLst>
          </p:cNvPr>
          <p:cNvSpPr>
            <a:spLocks noGrp="1" noChangeArrowheads="1"/>
          </p:cNvSpPr>
          <p:nvPr>
            <p:ph type="sldNum" sz="quarter" idx="5"/>
          </p:nvPr>
        </p:nvSpPr>
        <p:spPr>
          <a:noFill/>
        </p:spPr>
        <p:txBody>
          <a:bodyPr/>
          <a:lstStyle>
            <a:lvl1pPr defTabSz="955675">
              <a:defRPr b="1">
                <a:solidFill>
                  <a:schemeClr val="tx1"/>
                </a:solidFill>
                <a:latin typeface="Arial" panose="020B0604020202020204" pitchFamily="34" charset="0"/>
              </a:defRPr>
            </a:lvl1pPr>
            <a:lvl2pPr marL="715963" indent="-274638" defTabSz="955675">
              <a:defRPr b="1">
                <a:solidFill>
                  <a:schemeClr val="tx1"/>
                </a:solidFill>
                <a:latin typeface="Arial" panose="020B0604020202020204" pitchFamily="34" charset="0"/>
              </a:defRPr>
            </a:lvl2pPr>
            <a:lvl3pPr marL="1101725" indent="-219075" defTabSz="955675">
              <a:defRPr b="1">
                <a:solidFill>
                  <a:schemeClr val="tx1"/>
                </a:solidFill>
                <a:latin typeface="Arial" panose="020B0604020202020204" pitchFamily="34" charset="0"/>
              </a:defRPr>
            </a:lvl3pPr>
            <a:lvl4pPr marL="1543050" indent="-219075" defTabSz="955675">
              <a:defRPr b="1">
                <a:solidFill>
                  <a:schemeClr val="tx1"/>
                </a:solidFill>
                <a:latin typeface="Arial" panose="020B0604020202020204" pitchFamily="34" charset="0"/>
              </a:defRPr>
            </a:lvl4pPr>
            <a:lvl5pPr marL="1984375" indent="-219075" defTabSz="955675">
              <a:defRPr b="1">
                <a:solidFill>
                  <a:schemeClr val="tx1"/>
                </a:solidFill>
                <a:latin typeface="Arial" panose="020B0604020202020204" pitchFamily="34" charset="0"/>
              </a:defRPr>
            </a:lvl5pPr>
            <a:lvl6pPr marL="2441575" indent="-219075" defTabSz="955675" eaLnBrk="0" fontAlgn="base" hangingPunct="0">
              <a:spcBef>
                <a:spcPct val="0"/>
              </a:spcBef>
              <a:spcAft>
                <a:spcPct val="0"/>
              </a:spcAft>
              <a:defRPr b="1">
                <a:solidFill>
                  <a:schemeClr val="tx1"/>
                </a:solidFill>
                <a:latin typeface="Arial" panose="020B0604020202020204" pitchFamily="34" charset="0"/>
              </a:defRPr>
            </a:lvl6pPr>
            <a:lvl7pPr marL="2898775" indent="-219075" defTabSz="955675" eaLnBrk="0" fontAlgn="base" hangingPunct="0">
              <a:spcBef>
                <a:spcPct val="0"/>
              </a:spcBef>
              <a:spcAft>
                <a:spcPct val="0"/>
              </a:spcAft>
              <a:defRPr b="1">
                <a:solidFill>
                  <a:schemeClr val="tx1"/>
                </a:solidFill>
                <a:latin typeface="Arial" panose="020B0604020202020204" pitchFamily="34" charset="0"/>
              </a:defRPr>
            </a:lvl7pPr>
            <a:lvl8pPr marL="3355975" indent="-219075" defTabSz="955675" eaLnBrk="0" fontAlgn="base" hangingPunct="0">
              <a:spcBef>
                <a:spcPct val="0"/>
              </a:spcBef>
              <a:spcAft>
                <a:spcPct val="0"/>
              </a:spcAft>
              <a:defRPr b="1">
                <a:solidFill>
                  <a:schemeClr val="tx1"/>
                </a:solidFill>
                <a:latin typeface="Arial" panose="020B0604020202020204" pitchFamily="34" charset="0"/>
              </a:defRPr>
            </a:lvl8pPr>
            <a:lvl9pPr marL="3813175" indent="-219075" defTabSz="955675" eaLnBrk="0" fontAlgn="base" hangingPunct="0">
              <a:spcBef>
                <a:spcPct val="0"/>
              </a:spcBef>
              <a:spcAft>
                <a:spcPct val="0"/>
              </a:spcAft>
              <a:defRPr b="1">
                <a:solidFill>
                  <a:schemeClr val="tx1"/>
                </a:solidFill>
                <a:latin typeface="Arial" panose="020B0604020202020204" pitchFamily="34" charset="0"/>
              </a:defRPr>
            </a:lvl9pPr>
          </a:lstStyle>
          <a:p>
            <a:fld id="{AAE2064B-EE49-465E-B5AF-892B2C65290C}" type="slidenum">
              <a:rPr lang="en-US" altLang="en-US" b="0"/>
              <a:pPr/>
              <a:t>47</a:t>
            </a:fld>
            <a:endParaRPr lang="en-US" altLang="en-US" b="0"/>
          </a:p>
        </p:txBody>
      </p:sp>
      <p:sp>
        <p:nvSpPr>
          <p:cNvPr id="68611" name="Rectangle 2">
            <a:extLst>
              <a:ext uri="{FF2B5EF4-FFF2-40B4-BE49-F238E27FC236}">
                <a16:creationId xmlns:a16="http://schemas.microsoft.com/office/drawing/2014/main" id="{9E635EEC-AC0D-4680-B856-0E9216444E81}"/>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EABA7DE-A164-4178-8C25-E004254B6D2C}"/>
              </a:ext>
            </a:extLst>
          </p:cNvPr>
          <p:cNvSpPr>
            <a:spLocks noGrp="1" noChangeArrowheads="1"/>
          </p:cNvSpPr>
          <p:nvPr>
            <p:ph type="body" idx="1"/>
          </p:nvPr>
        </p:nvSpPr>
        <p:spPr>
          <a:noFill/>
        </p:spPr>
        <p:txBody>
          <a:bodyPr/>
          <a:lstStyle/>
          <a:p>
            <a:pPr eaLnBrk="1" hangingPunct="1"/>
            <a:r>
              <a:rPr lang="en-GB" altLang="en-US" dirty="0"/>
              <a:t>Animal waste/pests – consider PPE (gloves, goggles, mask &amp; wash hands afterwards) – this is in a church tower – nesting material will </a:t>
            </a:r>
            <a:r>
              <a:rPr lang="en-GB" altLang="en-US" dirty="0" err="1"/>
              <a:t>inc</a:t>
            </a:r>
            <a:r>
              <a:rPr lang="en-GB" altLang="en-US" dirty="0"/>
              <a:t> droppings</a:t>
            </a:r>
          </a:p>
          <a:p>
            <a:pPr eaLnBrk="1" hangingPunct="1"/>
            <a:r>
              <a:rPr lang="en-GB" altLang="en-US" dirty="0"/>
              <a:t>Also moulds and fungi – careful if you have any sensitivities. </a:t>
            </a:r>
          </a:p>
        </p:txBody>
      </p:sp>
    </p:spTree>
    <p:extLst>
      <p:ext uri="{BB962C8B-B14F-4D97-AF65-F5344CB8AC3E}">
        <p14:creationId xmlns:p14="http://schemas.microsoft.com/office/powerpoint/2010/main" val="60768817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6218101D-ED1E-4129-84C7-FE8D737F3A6A}"/>
              </a:ext>
            </a:extLst>
          </p:cNvPr>
          <p:cNvSpPr>
            <a:spLocks noGrp="1" noChangeArrowheads="1"/>
          </p:cNvSpPr>
          <p:nvPr>
            <p:ph type="sldNum" sz="quarter" idx="5"/>
          </p:nvPr>
        </p:nvSpPr>
        <p:spPr>
          <a:noFill/>
        </p:spPr>
        <p:txBody>
          <a:bodyPr/>
          <a:lstStyle>
            <a:lvl1pPr defTabSz="955675">
              <a:defRPr b="1">
                <a:solidFill>
                  <a:schemeClr val="tx1"/>
                </a:solidFill>
                <a:latin typeface="Arial" panose="020B0604020202020204" pitchFamily="34" charset="0"/>
              </a:defRPr>
            </a:lvl1pPr>
            <a:lvl2pPr marL="715963" indent="-274638" defTabSz="955675">
              <a:defRPr b="1">
                <a:solidFill>
                  <a:schemeClr val="tx1"/>
                </a:solidFill>
                <a:latin typeface="Arial" panose="020B0604020202020204" pitchFamily="34" charset="0"/>
              </a:defRPr>
            </a:lvl2pPr>
            <a:lvl3pPr marL="1101725" indent="-219075" defTabSz="955675">
              <a:defRPr b="1">
                <a:solidFill>
                  <a:schemeClr val="tx1"/>
                </a:solidFill>
                <a:latin typeface="Arial" panose="020B0604020202020204" pitchFamily="34" charset="0"/>
              </a:defRPr>
            </a:lvl3pPr>
            <a:lvl4pPr marL="1543050" indent="-219075" defTabSz="955675">
              <a:defRPr b="1">
                <a:solidFill>
                  <a:schemeClr val="tx1"/>
                </a:solidFill>
                <a:latin typeface="Arial" panose="020B0604020202020204" pitchFamily="34" charset="0"/>
              </a:defRPr>
            </a:lvl4pPr>
            <a:lvl5pPr marL="1984375" indent="-219075" defTabSz="955675">
              <a:defRPr b="1">
                <a:solidFill>
                  <a:schemeClr val="tx1"/>
                </a:solidFill>
                <a:latin typeface="Arial" panose="020B0604020202020204" pitchFamily="34" charset="0"/>
              </a:defRPr>
            </a:lvl5pPr>
            <a:lvl6pPr marL="2441575" indent="-219075" defTabSz="955675" eaLnBrk="0" fontAlgn="base" hangingPunct="0">
              <a:spcBef>
                <a:spcPct val="0"/>
              </a:spcBef>
              <a:spcAft>
                <a:spcPct val="0"/>
              </a:spcAft>
              <a:defRPr b="1">
                <a:solidFill>
                  <a:schemeClr val="tx1"/>
                </a:solidFill>
                <a:latin typeface="Arial" panose="020B0604020202020204" pitchFamily="34" charset="0"/>
              </a:defRPr>
            </a:lvl6pPr>
            <a:lvl7pPr marL="2898775" indent="-219075" defTabSz="955675" eaLnBrk="0" fontAlgn="base" hangingPunct="0">
              <a:spcBef>
                <a:spcPct val="0"/>
              </a:spcBef>
              <a:spcAft>
                <a:spcPct val="0"/>
              </a:spcAft>
              <a:defRPr b="1">
                <a:solidFill>
                  <a:schemeClr val="tx1"/>
                </a:solidFill>
                <a:latin typeface="Arial" panose="020B0604020202020204" pitchFamily="34" charset="0"/>
              </a:defRPr>
            </a:lvl7pPr>
            <a:lvl8pPr marL="3355975" indent="-219075" defTabSz="955675" eaLnBrk="0" fontAlgn="base" hangingPunct="0">
              <a:spcBef>
                <a:spcPct val="0"/>
              </a:spcBef>
              <a:spcAft>
                <a:spcPct val="0"/>
              </a:spcAft>
              <a:defRPr b="1">
                <a:solidFill>
                  <a:schemeClr val="tx1"/>
                </a:solidFill>
                <a:latin typeface="Arial" panose="020B0604020202020204" pitchFamily="34" charset="0"/>
              </a:defRPr>
            </a:lvl8pPr>
            <a:lvl9pPr marL="3813175" indent="-219075" defTabSz="955675" eaLnBrk="0" fontAlgn="base" hangingPunct="0">
              <a:spcBef>
                <a:spcPct val="0"/>
              </a:spcBef>
              <a:spcAft>
                <a:spcPct val="0"/>
              </a:spcAft>
              <a:defRPr b="1">
                <a:solidFill>
                  <a:schemeClr val="tx1"/>
                </a:solidFill>
                <a:latin typeface="Arial" panose="020B0604020202020204" pitchFamily="34" charset="0"/>
              </a:defRPr>
            </a:lvl9pPr>
          </a:lstStyle>
          <a:p>
            <a:fld id="{AAE2064B-EE49-465E-B5AF-892B2C65290C}" type="slidenum">
              <a:rPr lang="en-US" altLang="en-US" b="0"/>
              <a:pPr/>
              <a:t>48</a:t>
            </a:fld>
            <a:endParaRPr lang="en-US" altLang="en-US" b="0"/>
          </a:p>
        </p:txBody>
      </p:sp>
      <p:sp>
        <p:nvSpPr>
          <p:cNvPr id="68611" name="Rectangle 2">
            <a:extLst>
              <a:ext uri="{FF2B5EF4-FFF2-40B4-BE49-F238E27FC236}">
                <a16:creationId xmlns:a16="http://schemas.microsoft.com/office/drawing/2014/main" id="{9E635EEC-AC0D-4680-B856-0E9216444E81}"/>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EABA7DE-A164-4178-8C25-E004254B6D2C}"/>
              </a:ext>
            </a:extLst>
          </p:cNvPr>
          <p:cNvSpPr>
            <a:spLocks noGrp="1" noChangeArrowheads="1"/>
          </p:cNvSpPr>
          <p:nvPr>
            <p:ph type="body" idx="1"/>
          </p:nvPr>
        </p:nvSpPr>
        <p:spPr>
          <a:noFill/>
        </p:spPr>
        <p:txBody>
          <a:bodyPr/>
          <a:lstStyle/>
          <a:p>
            <a:pPr eaLnBrk="1" hangingPunct="1"/>
            <a:r>
              <a:rPr lang="en-GB" altLang="en-US" dirty="0"/>
              <a:t>Broken materials – slate, glass etc. especially in gutters, gullies and drains</a:t>
            </a:r>
          </a:p>
        </p:txBody>
      </p:sp>
    </p:spTree>
    <p:extLst>
      <p:ext uri="{BB962C8B-B14F-4D97-AF65-F5344CB8AC3E}">
        <p14:creationId xmlns:p14="http://schemas.microsoft.com/office/powerpoint/2010/main" val="105033854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6218101D-ED1E-4129-84C7-FE8D737F3A6A}"/>
              </a:ext>
            </a:extLst>
          </p:cNvPr>
          <p:cNvSpPr>
            <a:spLocks noGrp="1" noChangeArrowheads="1"/>
          </p:cNvSpPr>
          <p:nvPr>
            <p:ph type="sldNum" sz="quarter" idx="5"/>
          </p:nvPr>
        </p:nvSpPr>
        <p:spPr>
          <a:noFill/>
        </p:spPr>
        <p:txBody>
          <a:bodyPr/>
          <a:lstStyle>
            <a:lvl1pPr defTabSz="955675">
              <a:defRPr b="1">
                <a:solidFill>
                  <a:schemeClr val="tx1"/>
                </a:solidFill>
                <a:latin typeface="Arial" panose="020B0604020202020204" pitchFamily="34" charset="0"/>
              </a:defRPr>
            </a:lvl1pPr>
            <a:lvl2pPr marL="715963" indent="-274638" defTabSz="955675">
              <a:defRPr b="1">
                <a:solidFill>
                  <a:schemeClr val="tx1"/>
                </a:solidFill>
                <a:latin typeface="Arial" panose="020B0604020202020204" pitchFamily="34" charset="0"/>
              </a:defRPr>
            </a:lvl2pPr>
            <a:lvl3pPr marL="1101725" indent="-219075" defTabSz="955675">
              <a:defRPr b="1">
                <a:solidFill>
                  <a:schemeClr val="tx1"/>
                </a:solidFill>
                <a:latin typeface="Arial" panose="020B0604020202020204" pitchFamily="34" charset="0"/>
              </a:defRPr>
            </a:lvl3pPr>
            <a:lvl4pPr marL="1543050" indent="-219075" defTabSz="955675">
              <a:defRPr b="1">
                <a:solidFill>
                  <a:schemeClr val="tx1"/>
                </a:solidFill>
                <a:latin typeface="Arial" panose="020B0604020202020204" pitchFamily="34" charset="0"/>
              </a:defRPr>
            </a:lvl4pPr>
            <a:lvl5pPr marL="1984375" indent="-219075" defTabSz="955675">
              <a:defRPr b="1">
                <a:solidFill>
                  <a:schemeClr val="tx1"/>
                </a:solidFill>
                <a:latin typeface="Arial" panose="020B0604020202020204" pitchFamily="34" charset="0"/>
              </a:defRPr>
            </a:lvl5pPr>
            <a:lvl6pPr marL="2441575" indent="-219075" defTabSz="955675" eaLnBrk="0" fontAlgn="base" hangingPunct="0">
              <a:spcBef>
                <a:spcPct val="0"/>
              </a:spcBef>
              <a:spcAft>
                <a:spcPct val="0"/>
              </a:spcAft>
              <a:defRPr b="1">
                <a:solidFill>
                  <a:schemeClr val="tx1"/>
                </a:solidFill>
                <a:latin typeface="Arial" panose="020B0604020202020204" pitchFamily="34" charset="0"/>
              </a:defRPr>
            </a:lvl6pPr>
            <a:lvl7pPr marL="2898775" indent="-219075" defTabSz="955675" eaLnBrk="0" fontAlgn="base" hangingPunct="0">
              <a:spcBef>
                <a:spcPct val="0"/>
              </a:spcBef>
              <a:spcAft>
                <a:spcPct val="0"/>
              </a:spcAft>
              <a:defRPr b="1">
                <a:solidFill>
                  <a:schemeClr val="tx1"/>
                </a:solidFill>
                <a:latin typeface="Arial" panose="020B0604020202020204" pitchFamily="34" charset="0"/>
              </a:defRPr>
            </a:lvl7pPr>
            <a:lvl8pPr marL="3355975" indent="-219075" defTabSz="955675" eaLnBrk="0" fontAlgn="base" hangingPunct="0">
              <a:spcBef>
                <a:spcPct val="0"/>
              </a:spcBef>
              <a:spcAft>
                <a:spcPct val="0"/>
              </a:spcAft>
              <a:defRPr b="1">
                <a:solidFill>
                  <a:schemeClr val="tx1"/>
                </a:solidFill>
                <a:latin typeface="Arial" panose="020B0604020202020204" pitchFamily="34" charset="0"/>
              </a:defRPr>
            </a:lvl8pPr>
            <a:lvl9pPr marL="3813175" indent="-219075" defTabSz="955675" eaLnBrk="0" fontAlgn="base" hangingPunct="0">
              <a:spcBef>
                <a:spcPct val="0"/>
              </a:spcBef>
              <a:spcAft>
                <a:spcPct val="0"/>
              </a:spcAft>
              <a:defRPr b="1">
                <a:solidFill>
                  <a:schemeClr val="tx1"/>
                </a:solidFill>
                <a:latin typeface="Arial" panose="020B0604020202020204" pitchFamily="34" charset="0"/>
              </a:defRPr>
            </a:lvl9pPr>
          </a:lstStyle>
          <a:p>
            <a:fld id="{AAE2064B-EE49-465E-B5AF-892B2C65290C}" type="slidenum">
              <a:rPr lang="en-US" altLang="en-US" b="0"/>
              <a:pPr/>
              <a:t>49</a:t>
            </a:fld>
            <a:endParaRPr lang="en-US" altLang="en-US" b="0"/>
          </a:p>
        </p:txBody>
      </p:sp>
      <p:sp>
        <p:nvSpPr>
          <p:cNvPr id="68611" name="Rectangle 2">
            <a:extLst>
              <a:ext uri="{FF2B5EF4-FFF2-40B4-BE49-F238E27FC236}">
                <a16:creationId xmlns:a16="http://schemas.microsoft.com/office/drawing/2014/main" id="{9E635EEC-AC0D-4680-B856-0E9216444E81}"/>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EABA7DE-A164-4178-8C25-E004254B6D2C}"/>
              </a:ext>
            </a:extLst>
          </p:cNvPr>
          <p:cNvSpPr>
            <a:spLocks noGrp="1" noChangeArrowheads="1"/>
          </p:cNvSpPr>
          <p:nvPr>
            <p:ph type="body" idx="1"/>
          </p:nvPr>
        </p:nvSpPr>
        <p:spPr>
          <a:noFill/>
        </p:spPr>
        <p:txBody>
          <a:bodyPr/>
          <a:lstStyle/>
          <a:p>
            <a:pPr eaLnBrk="1" hangingPunct="1"/>
            <a:r>
              <a:rPr lang="en-GB" altLang="en-US" dirty="0"/>
              <a:t>Vehicles/trips and falls while looking up and not around you as much! Outside, but also inside in low light</a:t>
            </a:r>
          </a:p>
        </p:txBody>
      </p:sp>
    </p:spTree>
    <p:extLst>
      <p:ext uri="{BB962C8B-B14F-4D97-AF65-F5344CB8AC3E}">
        <p14:creationId xmlns:p14="http://schemas.microsoft.com/office/powerpoint/2010/main" val="233631046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6218101D-ED1E-4129-84C7-FE8D737F3A6A}"/>
              </a:ext>
            </a:extLst>
          </p:cNvPr>
          <p:cNvSpPr>
            <a:spLocks noGrp="1" noChangeArrowheads="1"/>
          </p:cNvSpPr>
          <p:nvPr>
            <p:ph type="sldNum" sz="quarter" idx="5"/>
          </p:nvPr>
        </p:nvSpPr>
        <p:spPr>
          <a:noFill/>
        </p:spPr>
        <p:txBody>
          <a:bodyPr/>
          <a:lstStyle>
            <a:lvl1pPr defTabSz="955675">
              <a:defRPr b="1">
                <a:solidFill>
                  <a:schemeClr val="tx1"/>
                </a:solidFill>
                <a:latin typeface="Arial" panose="020B0604020202020204" pitchFamily="34" charset="0"/>
              </a:defRPr>
            </a:lvl1pPr>
            <a:lvl2pPr marL="715963" indent="-274638" defTabSz="955675">
              <a:defRPr b="1">
                <a:solidFill>
                  <a:schemeClr val="tx1"/>
                </a:solidFill>
                <a:latin typeface="Arial" panose="020B0604020202020204" pitchFamily="34" charset="0"/>
              </a:defRPr>
            </a:lvl2pPr>
            <a:lvl3pPr marL="1101725" indent="-219075" defTabSz="955675">
              <a:defRPr b="1">
                <a:solidFill>
                  <a:schemeClr val="tx1"/>
                </a:solidFill>
                <a:latin typeface="Arial" panose="020B0604020202020204" pitchFamily="34" charset="0"/>
              </a:defRPr>
            </a:lvl3pPr>
            <a:lvl4pPr marL="1543050" indent="-219075" defTabSz="955675">
              <a:defRPr b="1">
                <a:solidFill>
                  <a:schemeClr val="tx1"/>
                </a:solidFill>
                <a:latin typeface="Arial" panose="020B0604020202020204" pitchFamily="34" charset="0"/>
              </a:defRPr>
            </a:lvl4pPr>
            <a:lvl5pPr marL="1984375" indent="-219075" defTabSz="955675">
              <a:defRPr b="1">
                <a:solidFill>
                  <a:schemeClr val="tx1"/>
                </a:solidFill>
                <a:latin typeface="Arial" panose="020B0604020202020204" pitchFamily="34" charset="0"/>
              </a:defRPr>
            </a:lvl5pPr>
            <a:lvl6pPr marL="2441575" indent="-219075" defTabSz="955675" eaLnBrk="0" fontAlgn="base" hangingPunct="0">
              <a:spcBef>
                <a:spcPct val="0"/>
              </a:spcBef>
              <a:spcAft>
                <a:spcPct val="0"/>
              </a:spcAft>
              <a:defRPr b="1">
                <a:solidFill>
                  <a:schemeClr val="tx1"/>
                </a:solidFill>
                <a:latin typeface="Arial" panose="020B0604020202020204" pitchFamily="34" charset="0"/>
              </a:defRPr>
            </a:lvl6pPr>
            <a:lvl7pPr marL="2898775" indent="-219075" defTabSz="955675" eaLnBrk="0" fontAlgn="base" hangingPunct="0">
              <a:spcBef>
                <a:spcPct val="0"/>
              </a:spcBef>
              <a:spcAft>
                <a:spcPct val="0"/>
              </a:spcAft>
              <a:defRPr b="1">
                <a:solidFill>
                  <a:schemeClr val="tx1"/>
                </a:solidFill>
                <a:latin typeface="Arial" panose="020B0604020202020204" pitchFamily="34" charset="0"/>
              </a:defRPr>
            </a:lvl7pPr>
            <a:lvl8pPr marL="3355975" indent="-219075" defTabSz="955675" eaLnBrk="0" fontAlgn="base" hangingPunct="0">
              <a:spcBef>
                <a:spcPct val="0"/>
              </a:spcBef>
              <a:spcAft>
                <a:spcPct val="0"/>
              </a:spcAft>
              <a:defRPr b="1">
                <a:solidFill>
                  <a:schemeClr val="tx1"/>
                </a:solidFill>
                <a:latin typeface="Arial" panose="020B0604020202020204" pitchFamily="34" charset="0"/>
              </a:defRPr>
            </a:lvl8pPr>
            <a:lvl9pPr marL="3813175" indent="-219075" defTabSz="955675" eaLnBrk="0" fontAlgn="base" hangingPunct="0">
              <a:spcBef>
                <a:spcPct val="0"/>
              </a:spcBef>
              <a:spcAft>
                <a:spcPct val="0"/>
              </a:spcAft>
              <a:defRPr b="1">
                <a:solidFill>
                  <a:schemeClr val="tx1"/>
                </a:solidFill>
                <a:latin typeface="Arial" panose="020B0604020202020204" pitchFamily="34" charset="0"/>
              </a:defRPr>
            </a:lvl9pPr>
          </a:lstStyle>
          <a:p>
            <a:fld id="{AAE2064B-EE49-465E-B5AF-892B2C65290C}" type="slidenum">
              <a:rPr lang="en-US" altLang="en-US" b="0"/>
              <a:pPr/>
              <a:t>50</a:t>
            </a:fld>
            <a:endParaRPr lang="en-US" altLang="en-US" b="0"/>
          </a:p>
        </p:txBody>
      </p:sp>
      <p:sp>
        <p:nvSpPr>
          <p:cNvPr id="68611" name="Rectangle 2">
            <a:extLst>
              <a:ext uri="{FF2B5EF4-FFF2-40B4-BE49-F238E27FC236}">
                <a16:creationId xmlns:a16="http://schemas.microsoft.com/office/drawing/2014/main" id="{9E635EEC-AC0D-4680-B856-0E9216444E81}"/>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EABA7DE-A164-4178-8C25-E004254B6D2C}"/>
              </a:ext>
            </a:extLst>
          </p:cNvPr>
          <p:cNvSpPr>
            <a:spLocks noGrp="1" noChangeArrowheads="1"/>
          </p:cNvSpPr>
          <p:nvPr>
            <p:ph type="body" idx="1"/>
          </p:nvPr>
        </p:nvSpPr>
        <p:spPr>
          <a:noFill/>
        </p:spPr>
        <p:txBody>
          <a:bodyPr/>
          <a:lstStyle/>
          <a:p>
            <a:pPr eaLnBrk="1" hangingPunct="1"/>
            <a:r>
              <a:rPr lang="en-GB" altLang="en-US" dirty="0"/>
              <a:t>Be aware of older services, particularly exposed electrics etc. if your building hasn’t been updated.</a:t>
            </a:r>
          </a:p>
        </p:txBody>
      </p:sp>
    </p:spTree>
    <p:extLst>
      <p:ext uri="{BB962C8B-B14F-4D97-AF65-F5344CB8AC3E}">
        <p14:creationId xmlns:p14="http://schemas.microsoft.com/office/powerpoint/2010/main" val="39232875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6218101D-ED1E-4129-84C7-FE8D737F3A6A}"/>
              </a:ext>
            </a:extLst>
          </p:cNvPr>
          <p:cNvSpPr>
            <a:spLocks noGrp="1" noChangeArrowheads="1"/>
          </p:cNvSpPr>
          <p:nvPr>
            <p:ph type="sldNum" sz="quarter" idx="5"/>
          </p:nvPr>
        </p:nvSpPr>
        <p:spPr>
          <a:noFill/>
        </p:spPr>
        <p:txBody>
          <a:bodyPr/>
          <a:lstStyle>
            <a:lvl1pPr defTabSz="955675">
              <a:defRPr b="1">
                <a:solidFill>
                  <a:schemeClr val="tx1"/>
                </a:solidFill>
                <a:latin typeface="Arial" panose="020B0604020202020204" pitchFamily="34" charset="0"/>
              </a:defRPr>
            </a:lvl1pPr>
            <a:lvl2pPr marL="715963" indent="-274638" defTabSz="955675">
              <a:defRPr b="1">
                <a:solidFill>
                  <a:schemeClr val="tx1"/>
                </a:solidFill>
                <a:latin typeface="Arial" panose="020B0604020202020204" pitchFamily="34" charset="0"/>
              </a:defRPr>
            </a:lvl2pPr>
            <a:lvl3pPr marL="1101725" indent="-219075" defTabSz="955675">
              <a:defRPr b="1">
                <a:solidFill>
                  <a:schemeClr val="tx1"/>
                </a:solidFill>
                <a:latin typeface="Arial" panose="020B0604020202020204" pitchFamily="34" charset="0"/>
              </a:defRPr>
            </a:lvl3pPr>
            <a:lvl4pPr marL="1543050" indent="-219075" defTabSz="955675">
              <a:defRPr b="1">
                <a:solidFill>
                  <a:schemeClr val="tx1"/>
                </a:solidFill>
                <a:latin typeface="Arial" panose="020B0604020202020204" pitchFamily="34" charset="0"/>
              </a:defRPr>
            </a:lvl4pPr>
            <a:lvl5pPr marL="1984375" indent="-219075" defTabSz="955675">
              <a:defRPr b="1">
                <a:solidFill>
                  <a:schemeClr val="tx1"/>
                </a:solidFill>
                <a:latin typeface="Arial" panose="020B0604020202020204" pitchFamily="34" charset="0"/>
              </a:defRPr>
            </a:lvl5pPr>
            <a:lvl6pPr marL="2441575" indent="-219075" defTabSz="955675" eaLnBrk="0" fontAlgn="base" hangingPunct="0">
              <a:spcBef>
                <a:spcPct val="0"/>
              </a:spcBef>
              <a:spcAft>
                <a:spcPct val="0"/>
              </a:spcAft>
              <a:defRPr b="1">
                <a:solidFill>
                  <a:schemeClr val="tx1"/>
                </a:solidFill>
                <a:latin typeface="Arial" panose="020B0604020202020204" pitchFamily="34" charset="0"/>
              </a:defRPr>
            </a:lvl6pPr>
            <a:lvl7pPr marL="2898775" indent="-219075" defTabSz="955675" eaLnBrk="0" fontAlgn="base" hangingPunct="0">
              <a:spcBef>
                <a:spcPct val="0"/>
              </a:spcBef>
              <a:spcAft>
                <a:spcPct val="0"/>
              </a:spcAft>
              <a:defRPr b="1">
                <a:solidFill>
                  <a:schemeClr val="tx1"/>
                </a:solidFill>
                <a:latin typeface="Arial" panose="020B0604020202020204" pitchFamily="34" charset="0"/>
              </a:defRPr>
            </a:lvl7pPr>
            <a:lvl8pPr marL="3355975" indent="-219075" defTabSz="955675" eaLnBrk="0" fontAlgn="base" hangingPunct="0">
              <a:spcBef>
                <a:spcPct val="0"/>
              </a:spcBef>
              <a:spcAft>
                <a:spcPct val="0"/>
              </a:spcAft>
              <a:defRPr b="1">
                <a:solidFill>
                  <a:schemeClr val="tx1"/>
                </a:solidFill>
                <a:latin typeface="Arial" panose="020B0604020202020204" pitchFamily="34" charset="0"/>
              </a:defRPr>
            </a:lvl8pPr>
            <a:lvl9pPr marL="3813175" indent="-219075" defTabSz="955675" eaLnBrk="0" fontAlgn="base" hangingPunct="0">
              <a:spcBef>
                <a:spcPct val="0"/>
              </a:spcBef>
              <a:spcAft>
                <a:spcPct val="0"/>
              </a:spcAft>
              <a:defRPr b="1">
                <a:solidFill>
                  <a:schemeClr val="tx1"/>
                </a:solidFill>
                <a:latin typeface="Arial" panose="020B0604020202020204" pitchFamily="34" charset="0"/>
              </a:defRPr>
            </a:lvl9pPr>
          </a:lstStyle>
          <a:p>
            <a:fld id="{AAE2064B-EE49-465E-B5AF-892B2C65290C}" type="slidenum">
              <a:rPr lang="en-US" altLang="en-US" b="0"/>
              <a:pPr/>
              <a:t>51</a:t>
            </a:fld>
            <a:endParaRPr lang="en-US" altLang="en-US" b="0"/>
          </a:p>
        </p:txBody>
      </p:sp>
      <p:sp>
        <p:nvSpPr>
          <p:cNvPr id="68611" name="Rectangle 2">
            <a:extLst>
              <a:ext uri="{FF2B5EF4-FFF2-40B4-BE49-F238E27FC236}">
                <a16:creationId xmlns:a16="http://schemas.microsoft.com/office/drawing/2014/main" id="{9E635EEC-AC0D-4680-B856-0E9216444E81}"/>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EABA7DE-A164-4178-8C25-E004254B6D2C}"/>
              </a:ext>
            </a:extLst>
          </p:cNvPr>
          <p:cNvSpPr>
            <a:spLocks noGrp="1" noChangeArrowheads="1"/>
          </p:cNvSpPr>
          <p:nvPr>
            <p:ph type="body" idx="1"/>
          </p:nvPr>
        </p:nvSpPr>
        <p:spPr>
          <a:noFill/>
        </p:spPr>
        <p:txBody>
          <a:bodyPr/>
          <a:lstStyle/>
          <a:p>
            <a:pPr eaLnBrk="1" hangingPunct="1"/>
            <a:endParaRPr lang="en-GB" altLang="en-US" dirty="0"/>
          </a:p>
        </p:txBody>
      </p:sp>
    </p:spTree>
    <p:extLst>
      <p:ext uri="{BB962C8B-B14F-4D97-AF65-F5344CB8AC3E}">
        <p14:creationId xmlns:p14="http://schemas.microsoft.com/office/powerpoint/2010/main" val="3629663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C941B45-3296-41EB-B83F-66FD8A20286D}" type="slidenum">
              <a:rPr lang="en-GB" smtClean="0"/>
              <a:t>5</a:t>
            </a:fld>
            <a:endParaRPr lang="en-GB"/>
          </a:p>
        </p:txBody>
      </p:sp>
    </p:spTree>
    <p:extLst>
      <p:ext uri="{BB962C8B-B14F-4D97-AF65-F5344CB8AC3E}">
        <p14:creationId xmlns:p14="http://schemas.microsoft.com/office/powerpoint/2010/main" val="227151406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6218101D-ED1E-4129-84C7-FE8D737F3A6A}"/>
              </a:ext>
            </a:extLst>
          </p:cNvPr>
          <p:cNvSpPr>
            <a:spLocks noGrp="1" noChangeArrowheads="1"/>
          </p:cNvSpPr>
          <p:nvPr>
            <p:ph type="sldNum" sz="quarter" idx="5"/>
          </p:nvPr>
        </p:nvSpPr>
        <p:spPr>
          <a:noFill/>
        </p:spPr>
        <p:txBody>
          <a:bodyPr/>
          <a:lstStyle>
            <a:lvl1pPr defTabSz="955675">
              <a:defRPr b="1">
                <a:solidFill>
                  <a:schemeClr val="tx1"/>
                </a:solidFill>
                <a:latin typeface="Arial" panose="020B0604020202020204" pitchFamily="34" charset="0"/>
              </a:defRPr>
            </a:lvl1pPr>
            <a:lvl2pPr marL="715963" indent="-274638" defTabSz="955675">
              <a:defRPr b="1">
                <a:solidFill>
                  <a:schemeClr val="tx1"/>
                </a:solidFill>
                <a:latin typeface="Arial" panose="020B0604020202020204" pitchFamily="34" charset="0"/>
              </a:defRPr>
            </a:lvl2pPr>
            <a:lvl3pPr marL="1101725" indent="-219075" defTabSz="955675">
              <a:defRPr b="1">
                <a:solidFill>
                  <a:schemeClr val="tx1"/>
                </a:solidFill>
                <a:latin typeface="Arial" panose="020B0604020202020204" pitchFamily="34" charset="0"/>
              </a:defRPr>
            </a:lvl3pPr>
            <a:lvl4pPr marL="1543050" indent="-219075" defTabSz="955675">
              <a:defRPr b="1">
                <a:solidFill>
                  <a:schemeClr val="tx1"/>
                </a:solidFill>
                <a:latin typeface="Arial" panose="020B0604020202020204" pitchFamily="34" charset="0"/>
              </a:defRPr>
            </a:lvl4pPr>
            <a:lvl5pPr marL="1984375" indent="-219075" defTabSz="955675">
              <a:defRPr b="1">
                <a:solidFill>
                  <a:schemeClr val="tx1"/>
                </a:solidFill>
                <a:latin typeface="Arial" panose="020B0604020202020204" pitchFamily="34" charset="0"/>
              </a:defRPr>
            </a:lvl5pPr>
            <a:lvl6pPr marL="2441575" indent="-219075" defTabSz="955675" eaLnBrk="0" fontAlgn="base" hangingPunct="0">
              <a:spcBef>
                <a:spcPct val="0"/>
              </a:spcBef>
              <a:spcAft>
                <a:spcPct val="0"/>
              </a:spcAft>
              <a:defRPr b="1">
                <a:solidFill>
                  <a:schemeClr val="tx1"/>
                </a:solidFill>
                <a:latin typeface="Arial" panose="020B0604020202020204" pitchFamily="34" charset="0"/>
              </a:defRPr>
            </a:lvl6pPr>
            <a:lvl7pPr marL="2898775" indent="-219075" defTabSz="955675" eaLnBrk="0" fontAlgn="base" hangingPunct="0">
              <a:spcBef>
                <a:spcPct val="0"/>
              </a:spcBef>
              <a:spcAft>
                <a:spcPct val="0"/>
              </a:spcAft>
              <a:defRPr b="1">
                <a:solidFill>
                  <a:schemeClr val="tx1"/>
                </a:solidFill>
                <a:latin typeface="Arial" panose="020B0604020202020204" pitchFamily="34" charset="0"/>
              </a:defRPr>
            </a:lvl7pPr>
            <a:lvl8pPr marL="3355975" indent="-219075" defTabSz="955675" eaLnBrk="0" fontAlgn="base" hangingPunct="0">
              <a:spcBef>
                <a:spcPct val="0"/>
              </a:spcBef>
              <a:spcAft>
                <a:spcPct val="0"/>
              </a:spcAft>
              <a:defRPr b="1">
                <a:solidFill>
                  <a:schemeClr val="tx1"/>
                </a:solidFill>
                <a:latin typeface="Arial" panose="020B0604020202020204" pitchFamily="34" charset="0"/>
              </a:defRPr>
            </a:lvl8pPr>
            <a:lvl9pPr marL="3813175" indent="-219075" defTabSz="955675" eaLnBrk="0" fontAlgn="base" hangingPunct="0">
              <a:spcBef>
                <a:spcPct val="0"/>
              </a:spcBef>
              <a:spcAft>
                <a:spcPct val="0"/>
              </a:spcAft>
              <a:defRPr b="1">
                <a:solidFill>
                  <a:schemeClr val="tx1"/>
                </a:solidFill>
                <a:latin typeface="Arial" panose="020B0604020202020204" pitchFamily="34" charset="0"/>
              </a:defRPr>
            </a:lvl9pPr>
          </a:lstStyle>
          <a:p>
            <a:fld id="{AAE2064B-EE49-465E-B5AF-892B2C65290C}" type="slidenum">
              <a:rPr lang="en-US" altLang="en-US" b="0"/>
              <a:pPr/>
              <a:t>52</a:t>
            </a:fld>
            <a:endParaRPr lang="en-US" altLang="en-US" b="0"/>
          </a:p>
        </p:txBody>
      </p:sp>
      <p:sp>
        <p:nvSpPr>
          <p:cNvPr id="68611" name="Rectangle 2">
            <a:extLst>
              <a:ext uri="{FF2B5EF4-FFF2-40B4-BE49-F238E27FC236}">
                <a16:creationId xmlns:a16="http://schemas.microsoft.com/office/drawing/2014/main" id="{9E635EEC-AC0D-4680-B856-0E9216444E81}"/>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9EABA7DE-A164-4178-8C25-E004254B6D2C}"/>
              </a:ext>
            </a:extLst>
          </p:cNvPr>
          <p:cNvSpPr>
            <a:spLocks noGrp="1" noChangeArrowheads="1"/>
          </p:cNvSpPr>
          <p:nvPr>
            <p:ph type="body" idx="1"/>
          </p:nvPr>
        </p:nvSpPr>
        <p:spPr>
          <a:noFill/>
        </p:spPr>
        <p:txBody>
          <a:bodyPr/>
          <a:lstStyle/>
          <a:p>
            <a:pPr eaLnBrk="1" hangingPunct="1"/>
            <a:r>
              <a:rPr lang="en-GB" altLang="en-US" dirty="0"/>
              <a:t>Pay particular attention to areas where you have spotted faults externally.</a:t>
            </a:r>
          </a:p>
          <a:p>
            <a:pPr eaLnBrk="1" hangingPunct="1"/>
            <a:endParaRPr lang="en-GB" altLang="en-US" dirty="0"/>
          </a:p>
          <a:p>
            <a:pPr eaLnBrk="1" hangingPunct="1"/>
            <a:r>
              <a:rPr lang="en-GB" altLang="en-US" dirty="0"/>
              <a:t>Take photographs as you go and save these with the date marked – you can then use these in the future to compare – especially where you have structural cracking…</a:t>
            </a:r>
          </a:p>
          <a:p>
            <a:pPr eaLnBrk="1" hangingPunct="1"/>
            <a:endParaRPr lang="en-GB" altLang="en-US" dirty="0"/>
          </a:p>
          <a:p>
            <a:pPr eaLnBrk="1" hangingPunct="1"/>
            <a:r>
              <a:rPr lang="en-GB" altLang="en-US" dirty="0"/>
              <a:t>To plan and remind yourself of maintenance tasks, try and get them in your diary and/or look at resources from SPAB which are geared toward churches but very easily adaptable. We are just at the end of national maintenance week which encourages a lot of that kind of work around this time each year.</a:t>
            </a:r>
          </a:p>
        </p:txBody>
      </p:sp>
    </p:spTree>
    <p:extLst>
      <p:ext uri="{BB962C8B-B14F-4D97-AF65-F5344CB8AC3E}">
        <p14:creationId xmlns:p14="http://schemas.microsoft.com/office/powerpoint/2010/main" val="336053011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Small cracks may be seasonal movement or historic – monitoring can help determine this. You can use tell tales, commonly seen, especially for vertical cracks. Structural engineers I’ve worked with have preferred the use of disks which you can also put in 3 positions to better monitor diagonal cracks. Monthly readings BUT if at any time you are worried, contact a CARE engineer. (</a:t>
            </a:r>
            <a:r>
              <a:rPr lang="en-GB" b="0" i="0" dirty="0">
                <a:solidFill>
                  <a:srgbClr val="4D5156"/>
                </a:solidFill>
                <a:effectLst/>
                <a:latin typeface="arial" panose="020B0604020202020204" pitchFamily="34" charset="0"/>
              </a:rPr>
              <a:t>Conservation Accreditation Register of </a:t>
            </a:r>
            <a:r>
              <a:rPr lang="en-GB" b="1" i="0" dirty="0">
                <a:solidFill>
                  <a:srgbClr val="5F6368"/>
                </a:solidFill>
                <a:effectLst/>
                <a:latin typeface="arial" panose="020B0604020202020204" pitchFamily="34" charset="0"/>
              </a:rPr>
              <a:t>Engineers)</a:t>
            </a:r>
            <a:endParaRPr lang="en-GB" dirty="0"/>
          </a:p>
        </p:txBody>
      </p:sp>
      <p:sp>
        <p:nvSpPr>
          <p:cNvPr id="4" name="Slide Number Placeholder 3"/>
          <p:cNvSpPr>
            <a:spLocks noGrp="1"/>
          </p:cNvSpPr>
          <p:nvPr>
            <p:ph type="sldNum" sz="quarter" idx="5"/>
          </p:nvPr>
        </p:nvSpPr>
        <p:spPr/>
        <p:txBody>
          <a:bodyPr/>
          <a:lstStyle/>
          <a:p>
            <a:fld id="{5C941B45-3296-41EB-B83F-66FD8A20286D}" type="slidenum">
              <a:rPr lang="en-GB" smtClean="0"/>
              <a:t>53</a:t>
            </a:fld>
            <a:endParaRPr lang="en-GB"/>
          </a:p>
        </p:txBody>
      </p:sp>
    </p:spTree>
    <p:extLst>
      <p:ext uri="{BB962C8B-B14F-4D97-AF65-F5344CB8AC3E}">
        <p14:creationId xmlns:p14="http://schemas.microsoft.com/office/powerpoint/2010/main" val="10666045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0361319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C941B45-3296-41EB-B83F-66FD8A20286D}" type="slidenum">
              <a:rPr lang="en-GB" smtClean="0"/>
              <a:t>56</a:t>
            </a:fld>
            <a:endParaRPr lang="en-GB"/>
          </a:p>
        </p:txBody>
      </p:sp>
    </p:spTree>
    <p:extLst>
      <p:ext uri="{BB962C8B-B14F-4D97-AF65-F5344CB8AC3E}">
        <p14:creationId xmlns:p14="http://schemas.microsoft.com/office/powerpoint/2010/main" val="28807892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C941B45-3296-41EB-B83F-66FD8A20286D}" type="slidenum">
              <a:rPr lang="en-GB" smtClean="0"/>
              <a:t>57</a:t>
            </a:fld>
            <a:endParaRPr lang="en-GB"/>
          </a:p>
        </p:txBody>
      </p:sp>
    </p:spTree>
    <p:extLst>
      <p:ext uri="{BB962C8B-B14F-4D97-AF65-F5344CB8AC3E}">
        <p14:creationId xmlns:p14="http://schemas.microsoft.com/office/powerpoint/2010/main" val="238586759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62067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Conservation officers and planners</a:t>
            </a:r>
            <a:r>
              <a:rPr lang="en-GB" baseline="0" dirty="0"/>
              <a:t> with heritage responsibilities are not out to make your life difficult – they are out to protect buildings and ultimately this will protect your investment! They want to work with you and will give you the best advice they can. They’ve been subject to huge cuts – often in a local authority there may not even be one full time person dealing with conservation for the whole area.</a:t>
            </a:r>
          </a:p>
          <a:p>
            <a:endParaRPr lang="en-GB" baseline="0" dirty="0"/>
          </a:p>
          <a:p>
            <a:r>
              <a:rPr lang="en-GB" baseline="0" dirty="0"/>
              <a:t>They are following legislation such as: Town and County Planning Act,  Listed building and conservation areas act, Enterprise and regulatory reform act; using guidance from the NPPF – they have to follow due process in making decisions about what does and does not require consent – particularly where demolition or partial demolition is involved. Anything that effects the special character of a building requires permission. So, like for like repairs are unlikely to need permission, but may require a conversation so that they are happy about the materials being used. There is a certain amount of personal judgement, but that is governed by professional standards (IHBC, BS)</a:t>
            </a:r>
          </a:p>
          <a:p>
            <a:endParaRPr lang="en-GB" baseline="0" dirty="0"/>
          </a:p>
          <a:p>
            <a:r>
              <a:rPr lang="en-GB" baseline="0" dirty="0"/>
              <a:t>(As a charity you may find that you can get a certain amount of advice for free before you apply for listed building consent/planning permission, but this will be heavily caveated on needing to see full designs/a conservation plan. Pre application enquiry exists – often with a fee – and allows you to run through what you are looking at doing and get a formal opinion on your works. Listed building consent then has a timescale (8 weeks for Grade II or 12 weeks for Grade II* or I).</a:t>
            </a:r>
            <a:r>
              <a:rPr lang="en-GB" b="0" i="0" dirty="0">
                <a:solidFill>
                  <a:srgbClr val="000000"/>
                </a:solidFill>
                <a:effectLst/>
                <a:latin typeface="Open Sans"/>
              </a:rPr>
              <a:t> Listed buildings and planning permission for relevant demolition in a conservation area, no application fee is required. Work must begin within 3 years of consent.)</a:t>
            </a:r>
            <a:endParaRPr lang="en-GB" baseline="0" dirty="0"/>
          </a:p>
          <a:p>
            <a:endParaRPr lang="en-GB" baseline="0" dirty="0"/>
          </a:p>
          <a:p>
            <a:r>
              <a:rPr lang="en-GB" baseline="0" dirty="0"/>
              <a:t>They make a lot of decisions based on how what you want to do will alter the significance or ‘special character’ of the building explain – meaning they need to understand what you have before the can make decisions. The better they understand what you’ve got, the more they will be able to work with you in decisions</a:t>
            </a:r>
            <a:endParaRPr lang="en-GB" dirty="0"/>
          </a:p>
        </p:txBody>
      </p:sp>
      <p:sp>
        <p:nvSpPr>
          <p:cNvPr id="4" name="Slide Number Placeholder 3"/>
          <p:cNvSpPr>
            <a:spLocks noGrp="1"/>
          </p:cNvSpPr>
          <p:nvPr>
            <p:ph type="sldNum" sz="quarter" idx="10"/>
          </p:nvPr>
        </p:nvSpPr>
        <p:spPr/>
        <p:txBody>
          <a:bodyPr/>
          <a:lstStyle/>
          <a:p>
            <a:fld id="{5C941B45-3296-41EB-B83F-66FD8A20286D}" type="slidenum">
              <a:rPr lang="en-GB" smtClean="0"/>
              <a:t>59</a:t>
            </a:fld>
            <a:endParaRPr lang="en-GB"/>
          </a:p>
        </p:txBody>
      </p:sp>
    </p:spTree>
    <p:extLst>
      <p:ext uri="{BB962C8B-B14F-4D97-AF65-F5344CB8AC3E}">
        <p14:creationId xmlns:p14="http://schemas.microsoft.com/office/powerpoint/2010/main" val="45110941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463781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8878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Me intro – not an architectural</a:t>
            </a:r>
            <a:r>
              <a:rPr lang="en-GB" baseline="0" dirty="0"/>
              <a:t> historian etc. Member</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032476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For the purposes of today, when we talk about historic buildings I am thinking mostly of pre-1919, solid wall construction. These are made traditionally of natural, porous materials which can let moisture into buildings but, crucially, encourage moisture back out of the building again. These include materials such as brick (lower fired and no chemical additives), sedimentary stones, LIME, timber etc. Flexible and breathable. </a:t>
            </a:r>
          </a:p>
          <a:p>
            <a:endParaRPr lang="en-GB" dirty="0"/>
          </a:p>
          <a:p>
            <a:r>
              <a:rPr lang="en-GB" dirty="0"/>
              <a:t>We want to avoid excess moisture at all costs – and that really will come through strongly! These principles also do apply for a home built in the last century.</a:t>
            </a:r>
          </a:p>
        </p:txBody>
      </p:sp>
      <p:sp>
        <p:nvSpPr>
          <p:cNvPr id="4" name="Slide Number Placeholder 3"/>
          <p:cNvSpPr>
            <a:spLocks noGrp="1"/>
          </p:cNvSpPr>
          <p:nvPr>
            <p:ph type="sldNum" sz="quarter" idx="10"/>
          </p:nvPr>
        </p:nvSpPr>
        <p:spPr/>
        <p:txBody>
          <a:bodyPr/>
          <a:lstStyle/>
          <a:p>
            <a:fld id="{5C941B45-3296-41EB-B83F-66FD8A20286D}" type="slidenum">
              <a:rPr lang="en-GB" smtClean="0"/>
              <a:t>7</a:t>
            </a:fld>
            <a:endParaRPr lang="en-GB"/>
          </a:p>
        </p:txBody>
      </p:sp>
    </p:spTree>
    <p:extLst>
      <p:ext uri="{BB962C8B-B14F-4D97-AF65-F5344CB8AC3E}">
        <p14:creationId xmlns:p14="http://schemas.microsoft.com/office/powerpoint/2010/main" val="2030343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037924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941B45-3296-41EB-B83F-66FD8A20286D}"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851593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CF5E9C4-8189-4681-8210-2B2CD08DE5B9}"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D248E-A03E-445D-B542-66B18C0C8EBB}" type="slidenum">
              <a:rPr lang="en-GB" smtClean="0"/>
              <a:t>‹#›</a:t>
            </a:fld>
            <a:endParaRPr lang="en-GB"/>
          </a:p>
        </p:txBody>
      </p:sp>
    </p:spTree>
    <p:extLst>
      <p:ext uri="{BB962C8B-B14F-4D97-AF65-F5344CB8AC3E}">
        <p14:creationId xmlns:p14="http://schemas.microsoft.com/office/powerpoint/2010/main" val="2508074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CF5E9C4-8189-4681-8210-2B2CD08DE5B9}"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D248E-A03E-445D-B542-66B18C0C8EBB}" type="slidenum">
              <a:rPr lang="en-GB" smtClean="0"/>
              <a:t>‹#›</a:t>
            </a:fld>
            <a:endParaRPr lang="en-GB"/>
          </a:p>
        </p:txBody>
      </p:sp>
    </p:spTree>
    <p:extLst>
      <p:ext uri="{BB962C8B-B14F-4D97-AF65-F5344CB8AC3E}">
        <p14:creationId xmlns:p14="http://schemas.microsoft.com/office/powerpoint/2010/main" val="10289263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CF5E9C4-8189-4681-8210-2B2CD08DE5B9}"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D248E-A03E-445D-B542-66B18C0C8EBB}" type="slidenum">
              <a:rPr lang="en-GB" smtClean="0"/>
              <a:t>‹#›</a:t>
            </a:fld>
            <a:endParaRPr lang="en-GB"/>
          </a:p>
        </p:txBody>
      </p:sp>
    </p:spTree>
    <p:extLst>
      <p:ext uri="{BB962C8B-B14F-4D97-AF65-F5344CB8AC3E}">
        <p14:creationId xmlns:p14="http://schemas.microsoft.com/office/powerpoint/2010/main" val="32205019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3EBB4EA3-4C60-4194-9989-C66CB50284BF}"/>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209046D9-686D-40B5-849D-258B770613E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07FFA5F9-463F-42FE-9B9D-B57A2F602B87}"/>
              </a:ext>
            </a:extLst>
          </p:cNvPr>
          <p:cNvSpPr>
            <a:spLocks noGrp="1" noChangeArrowheads="1"/>
          </p:cNvSpPr>
          <p:nvPr>
            <p:ph type="sldNum" sz="quarter" idx="12"/>
          </p:nvPr>
        </p:nvSpPr>
        <p:spPr>
          <a:ln/>
        </p:spPr>
        <p:txBody>
          <a:bodyPr/>
          <a:lstStyle>
            <a:lvl1pPr>
              <a:defRPr/>
            </a:lvl1pPr>
          </a:lstStyle>
          <a:p>
            <a:fld id="{115F3EAA-0AD5-4B4E-85F8-B6A1B69B87FD}" type="slidenum">
              <a:rPr lang="en-US" altLang="en-US"/>
              <a:pPr/>
              <a:t>‹#›</a:t>
            </a:fld>
            <a:endParaRPr lang="en-US" altLang="en-US"/>
          </a:p>
        </p:txBody>
      </p:sp>
    </p:spTree>
    <p:extLst>
      <p:ext uri="{BB962C8B-B14F-4D97-AF65-F5344CB8AC3E}">
        <p14:creationId xmlns:p14="http://schemas.microsoft.com/office/powerpoint/2010/main" val="1173530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67B226E-A4A1-4EC4-927B-BC1CEB52A8AD}"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B60B2C35-CE9A-455A-AFBF-FB7025BF3DEC}" type="slidenum">
              <a:rPr lang="en-GB" smtClean="0"/>
              <a:t>‹#›</a:t>
            </a:fld>
            <a:endParaRPr lang="en-GB"/>
          </a:p>
        </p:txBody>
      </p:sp>
    </p:spTree>
    <p:extLst>
      <p:ext uri="{BB962C8B-B14F-4D97-AF65-F5344CB8AC3E}">
        <p14:creationId xmlns:p14="http://schemas.microsoft.com/office/powerpoint/2010/main" val="21883200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8DE6C8-AB1D-4204-BC9C-3366B0BF0435}"/>
              </a:ext>
            </a:extLst>
          </p:cNvPr>
          <p:cNvSpPr>
            <a:spLocks noGrp="1"/>
          </p:cNvSpPr>
          <p:nvPr>
            <p:ph type="ctrTitle"/>
          </p:nvPr>
        </p:nvSpPr>
        <p:spPr>
          <a:xfrm>
            <a:off x="508819" y="889820"/>
            <a:ext cx="7492181" cy="3598606"/>
          </a:xfrm>
        </p:spPr>
        <p:txBody>
          <a:bodyPr anchor="t">
            <a:normAutofit/>
          </a:bodyPr>
          <a:lstStyle>
            <a:lvl1pPr algn="l">
              <a:defRPr sz="4050"/>
            </a:lvl1pPr>
          </a:lstStyle>
          <a:p>
            <a:r>
              <a:rPr lang="en-US" dirty="0"/>
              <a:t>Click to edit Master title style</a:t>
            </a:r>
          </a:p>
        </p:txBody>
      </p:sp>
      <p:sp>
        <p:nvSpPr>
          <p:cNvPr id="3" name="Subtitle 2">
            <a:extLst>
              <a:ext uri="{FF2B5EF4-FFF2-40B4-BE49-F238E27FC236}">
                <a16:creationId xmlns:a16="http://schemas.microsoft.com/office/drawing/2014/main" id="{7A7B9009-EE50-4EE5-B6EB-CD6EC83D3FA3}"/>
              </a:ext>
            </a:extLst>
          </p:cNvPr>
          <p:cNvSpPr>
            <a:spLocks noGrp="1"/>
          </p:cNvSpPr>
          <p:nvPr>
            <p:ph type="subTitle" idx="1"/>
          </p:nvPr>
        </p:nvSpPr>
        <p:spPr>
          <a:xfrm>
            <a:off x="508820" y="4488426"/>
            <a:ext cx="5243832" cy="1302774"/>
          </a:xfrm>
        </p:spPr>
        <p:txBody>
          <a:bodyPr anchor="b">
            <a:normAutofit/>
          </a:bodyPr>
          <a:lstStyle>
            <a:lvl1pPr marL="0" indent="0" algn="l">
              <a:buNone/>
              <a:defRPr sz="15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sp>
        <p:nvSpPr>
          <p:cNvPr id="4" name="Date Placeholder 3">
            <a:extLst>
              <a:ext uri="{FF2B5EF4-FFF2-40B4-BE49-F238E27FC236}">
                <a16:creationId xmlns:a16="http://schemas.microsoft.com/office/drawing/2014/main" id="{99C8667E-058A-436F-B8EA-5B3A99D43D09}"/>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5" name="Footer Placeholder 4">
            <a:extLst>
              <a:ext uri="{FF2B5EF4-FFF2-40B4-BE49-F238E27FC236}">
                <a16:creationId xmlns:a16="http://schemas.microsoft.com/office/drawing/2014/main" id="{52680305-1AD7-482D-BFFD-6CDB83AB39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5762A1-52E9-402D-B65E-DF193E44CE83}"/>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98882406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87CA6-BFD9-4CB1-8892-F6B062E824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0CDA8C3-9C0C-4E52-9A62-E4DB159E6B0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C3EC35-E02F-41FF-9232-F90692A902FC}"/>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5" name="Footer Placeholder 4">
            <a:extLst>
              <a:ext uri="{FF2B5EF4-FFF2-40B4-BE49-F238E27FC236}">
                <a16:creationId xmlns:a16="http://schemas.microsoft.com/office/drawing/2014/main" id="{39D13D38-5DF1-443B-8A12-71E834FDC6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5E644A-4A37-4757-9809-5B035E2874E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6268832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6578B-CD85-4BF1-A729-E8E8079B595F}"/>
              </a:ext>
            </a:extLst>
          </p:cNvPr>
          <p:cNvSpPr>
            <a:spLocks noGrp="1"/>
          </p:cNvSpPr>
          <p:nvPr>
            <p:ph type="title"/>
          </p:nvPr>
        </p:nvSpPr>
        <p:spPr>
          <a:xfrm>
            <a:off x="536538" y="1709739"/>
            <a:ext cx="7974050" cy="2852737"/>
          </a:xfrm>
        </p:spPr>
        <p:txBody>
          <a:bodyPr anchor="b"/>
          <a:lstStyle>
            <a:lvl1pPr>
              <a:defRPr sz="4500"/>
            </a:lvl1pPr>
          </a:lstStyle>
          <a:p>
            <a:r>
              <a:rPr lang="en-US" dirty="0"/>
              <a:t>Click to edit Master title style</a:t>
            </a:r>
          </a:p>
        </p:txBody>
      </p:sp>
      <p:sp>
        <p:nvSpPr>
          <p:cNvPr id="3" name="Text Placeholder 2">
            <a:extLst>
              <a:ext uri="{FF2B5EF4-FFF2-40B4-BE49-F238E27FC236}">
                <a16:creationId xmlns:a16="http://schemas.microsoft.com/office/drawing/2014/main" id="{A58448C1-C13F-4826-8347-EEB00A6643D6}"/>
              </a:ext>
            </a:extLst>
          </p:cNvPr>
          <p:cNvSpPr>
            <a:spLocks noGrp="1"/>
          </p:cNvSpPr>
          <p:nvPr>
            <p:ph type="body" idx="1"/>
          </p:nvPr>
        </p:nvSpPr>
        <p:spPr>
          <a:xfrm>
            <a:off x="536538" y="4589464"/>
            <a:ext cx="797405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806546A-957F-4C4D-9744-1177AD258E10}"/>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5" name="Footer Placeholder 4">
            <a:extLst>
              <a:ext uri="{FF2B5EF4-FFF2-40B4-BE49-F238E27FC236}">
                <a16:creationId xmlns:a16="http://schemas.microsoft.com/office/drawing/2014/main" id="{B1DB149C-CC63-4E3A-A83D-EF637EB51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B94775-7982-41EC-B584-D51224D38F77}"/>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1377756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4BD8-507D-48E4-A624-F16A741C3609}"/>
              </a:ext>
            </a:extLst>
          </p:cNvPr>
          <p:cNvSpPr>
            <a:spLocks noGrp="1"/>
          </p:cNvSpPr>
          <p:nvPr>
            <p:ph type="title"/>
          </p:nvPr>
        </p:nvSpPr>
        <p:spPr>
          <a:xfrm>
            <a:off x="525477" y="922096"/>
            <a:ext cx="8018449" cy="1127930"/>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810A07E4-3A39-457C-A059-7DFB6039D947}"/>
              </a:ext>
            </a:extLst>
          </p:cNvPr>
          <p:cNvSpPr>
            <a:spLocks noGrp="1"/>
          </p:cNvSpPr>
          <p:nvPr>
            <p:ph sz="half" idx="1"/>
          </p:nvPr>
        </p:nvSpPr>
        <p:spPr>
          <a:xfrm>
            <a:off x="536538" y="2128684"/>
            <a:ext cx="3978313"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B141E17-47CE-4A78-B0FA-0E9786DA67C5}"/>
              </a:ext>
            </a:extLst>
          </p:cNvPr>
          <p:cNvSpPr>
            <a:spLocks noGrp="1"/>
          </p:cNvSpPr>
          <p:nvPr>
            <p:ph sz="half" idx="2"/>
          </p:nvPr>
        </p:nvSpPr>
        <p:spPr>
          <a:xfrm>
            <a:off x="4629150" y="2128684"/>
            <a:ext cx="3914775" cy="384441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89F02C13-D3ED-4044-9716-F29D79A184C9}"/>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6" name="Footer Placeholder 5">
            <a:extLst>
              <a:ext uri="{FF2B5EF4-FFF2-40B4-BE49-F238E27FC236}">
                <a16:creationId xmlns:a16="http://schemas.microsoft.com/office/drawing/2014/main" id="{8AF334AD-FB29-4355-B5CF-85E61B4F340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5AA154-790C-4774-9C21-8C543E733F26}"/>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1499386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7DD35-7673-4F88-86B0-634883B5E345}"/>
              </a:ext>
            </a:extLst>
          </p:cNvPr>
          <p:cNvSpPr>
            <a:spLocks noGrp="1"/>
          </p:cNvSpPr>
          <p:nvPr>
            <p:ph type="title"/>
          </p:nvPr>
        </p:nvSpPr>
        <p:spPr>
          <a:xfrm>
            <a:off x="514416" y="929148"/>
            <a:ext cx="7980004" cy="761540"/>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EC820D7-3E0B-47C6-A583-C4C839C5AF03}"/>
              </a:ext>
            </a:extLst>
          </p:cNvPr>
          <p:cNvSpPr>
            <a:spLocks noGrp="1"/>
          </p:cNvSpPr>
          <p:nvPr>
            <p:ph type="body" idx="1"/>
          </p:nvPr>
        </p:nvSpPr>
        <p:spPr>
          <a:xfrm>
            <a:off x="536538" y="1681164"/>
            <a:ext cx="3961644" cy="657225"/>
          </a:xfrm>
        </p:spPr>
        <p:txBody>
          <a:bodyPr anchor="b">
            <a:normAutofit/>
          </a:bodyPr>
          <a:lstStyle>
            <a:lvl1pPr marL="0" indent="0">
              <a:buNone/>
              <a:defRPr sz="12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6A839A7B-97D5-400F-B802-A0FF28FE9F15}"/>
              </a:ext>
            </a:extLst>
          </p:cNvPr>
          <p:cNvSpPr>
            <a:spLocks noGrp="1"/>
          </p:cNvSpPr>
          <p:nvPr>
            <p:ph sz="half" idx="2"/>
          </p:nvPr>
        </p:nvSpPr>
        <p:spPr>
          <a:xfrm>
            <a:off x="536538" y="2505076"/>
            <a:ext cx="3961644" cy="342377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C2E0ECA2-DBF1-4681-9DFA-93AFD1B371DB}"/>
              </a:ext>
            </a:extLst>
          </p:cNvPr>
          <p:cNvSpPr>
            <a:spLocks noGrp="1"/>
          </p:cNvSpPr>
          <p:nvPr>
            <p:ph type="body" sz="quarter" idx="3"/>
          </p:nvPr>
        </p:nvSpPr>
        <p:spPr>
          <a:xfrm>
            <a:off x="4629150" y="1681164"/>
            <a:ext cx="3887391" cy="657225"/>
          </a:xfrm>
        </p:spPr>
        <p:txBody>
          <a:bodyPr anchor="b">
            <a:normAutofit/>
          </a:bodyPr>
          <a:lstStyle>
            <a:lvl1pPr marL="0" indent="0">
              <a:buNone/>
              <a:defRPr sz="1200" b="1">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390EBBBB-517F-4ED7-9E51-CF0F7590B4D4}"/>
              </a:ext>
            </a:extLst>
          </p:cNvPr>
          <p:cNvSpPr>
            <a:spLocks noGrp="1"/>
          </p:cNvSpPr>
          <p:nvPr>
            <p:ph sz="quarter" idx="4"/>
          </p:nvPr>
        </p:nvSpPr>
        <p:spPr>
          <a:xfrm>
            <a:off x="4629150" y="2505076"/>
            <a:ext cx="3887391" cy="34237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511B5C7-1E37-478F-B4B0-C7202FFE41B9}"/>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8" name="Footer Placeholder 7">
            <a:extLst>
              <a:ext uri="{FF2B5EF4-FFF2-40B4-BE49-F238E27FC236}">
                <a16:creationId xmlns:a16="http://schemas.microsoft.com/office/drawing/2014/main" id="{9153F7EF-507C-4CB3-86C5-8B34FFFC1D8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8E3DEA6-E4EB-4C2A-8B4F-55EC965B6219}"/>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149927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32964-A933-4B98-A141-A4B316DAFA9F}"/>
              </a:ext>
            </a:extLst>
          </p:cNvPr>
          <p:cNvSpPr>
            <a:spLocks noGrp="1"/>
          </p:cNvSpPr>
          <p:nvPr>
            <p:ph type="title"/>
          </p:nvPr>
        </p:nvSpPr>
        <p:spPr/>
        <p:txBody>
          <a:bodyPr/>
          <a:lstStyle/>
          <a:p>
            <a:r>
              <a:rPr lang="en-US" dirty="0"/>
              <a:t>Click to edit Master title style</a:t>
            </a:r>
          </a:p>
        </p:txBody>
      </p:sp>
      <p:sp>
        <p:nvSpPr>
          <p:cNvPr id="3" name="Date Placeholder 2">
            <a:extLst>
              <a:ext uri="{FF2B5EF4-FFF2-40B4-BE49-F238E27FC236}">
                <a16:creationId xmlns:a16="http://schemas.microsoft.com/office/drawing/2014/main" id="{5D684C9D-23DA-42B0-9DD3-7592F72E8DC9}"/>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4" name="Footer Placeholder 3">
            <a:extLst>
              <a:ext uri="{FF2B5EF4-FFF2-40B4-BE49-F238E27FC236}">
                <a16:creationId xmlns:a16="http://schemas.microsoft.com/office/drawing/2014/main" id="{68BF8F05-876F-49D8-AE30-5BB2A91ECD5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53D20DA-9260-4577-BB51-789570A243A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575365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CF5E9C4-8189-4681-8210-2B2CD08DE5B9}"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D248E-A03E-445D-B542-66B18C0C8EBB}" type="slidenum">
              <a:rPr lang="en-GB" smtClean="0"/>
              <a:t>‹#›</a:t>
            </a:fld>
            <a:endParaRPr lang="en-GB"/>
          </a:p>
        </p:txBody>
      </p:sp>
    </p:spTree>
    <p:extLst>
      <p:ext uri="{BB962C8B-B14F-4D97-AF65-F5344CB8AC3E}">
        <p14:creationId xmlns:p14="http://schemas.microsoft.com/office/powerpoint/2010/main" val="37435621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2C1F24-E0A1-45A7-8EF5-92CD9799341C}"/>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3" name="Footer Placeholder 2">
            <a:extLst>
              <a:ext uri="{FF2B5EF4-FFF2-40B4-BE49-F238E27FC236}">
                <a16:creationId xmlns:a16="http://schemas.microsoft.com/office/drawing/2014/main" id="{3E021C19-210E-46B0-9036-5D8AECC9260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A880FEF-487E-44DF-8615-DF2210419602}"/>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1055661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568EE-74C8-43A6-90BC-2DDD965CF64A}"/>
              </a:ext>
            </a:extLst>
          </p:cNvPr>
          <p:cNvSpPr>
            <a:spLocks noGrp="1"/>
          </p:cNvSpPr>
          <p:nvPr>
            <p:ph type="title"/>
          </p:nvPr>
        </p:nvSpPr>
        <p:spPr>
          <a:xfrm>
            <a:off x="508820" y="781665"/>
            <a:ext cx="3070199" cy="1223452"/>
          </a:xfrm>
        </p:spPr>
        <p:txBody>
          <a:bodyPr anchor="b"/>
          <a:lstStyle>
            <a:lvl1pPr>
              <a:defRPr sz="2400"/>
            </a:lvl1pPr>
          </a:lstStyle>
          <a:p>
            <a:r>
              <a:rPr lang="en-US" dirty="0"/>
              <a:t>Click to edit Master title style</a:t>
            </a:r>
          </a:p>
        </p:txBody>
      </p:sp>
      <p:sp>
        <p:nvSpPr>
          <p:cNvPr id="3" name="Content Placeholder 2">
            <a:extLst>
              <a:ext uri="{FF2B5EF4-FFF2-40B4-BE49-F238E27FC236}">
                <a16:creationId xmlns:a16="http://schemas.microsoft.com/office/drawing/2014/main" id="{971C35AC-CAE3-48CF-A3E4-A075C9FDD71B}"/>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2D9D03EA-5FAD-4609-A2B8-624E426847E3}"/>
              </a:ext>
            </a:extLst>
          </p:cNvPr>
          <p:cNvSpPr>
            <a:spLocks noGrp="1"/>
          </p:cNvSpPr>
          <p:nvPr>
            <p:ph type="body" sz="half" idx="2"/>
          </p:nvPr>
        </p:nvSpPr>
        <p:spPr>
          <a:xfrm>
            <a:off x="516194" y="2315498"/>
            <a:ext cx="3070199" cy="35534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0B58D2EA-2191-4216-B64D-067BDFE12375}"/>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6" name="Footer Placeholder 5">
            <a:extLst>
              <a:ext uri="{FF2B5EF4-FFF2-40B4-BE49-F238E27FC236}">
                <a16:creationId xmlns:a16="http://schemas.microsoft.com/office/drawing/2014/main" id="{78042128-DAB4-481C-BEE6-3523E8E88B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50E382-C500-4A4C-A7C6-43860383AB91}"/>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3025416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E98B-EACF-4251-A8AF-0D9EDD17C664}"/>
              </a:ext>
            </a:extLst>
          </p:cNvPr>
          <p:cNvSpPr>
            <a:spLocks noGrp="1"/>
          </p:cNvSpPr>
          <p:nvPr>
            <p:ph type="title"/>
          </p:nvPr>
        </p:nvSpPr>
        <p:spPr>
          <a:xfrm>
            <a:off x="512507" y="1066801"/>
            <a:ext cx="3077573" cy="1317523"/>
          </a:xfrm>
        </p:spPr>
        <p:txBody>
          <a:bodyPr anchor="b"/>
          <a:lstStyle>
            <a:lvl1pPr>
              <a:defRPr sz="2400"/>
            </a:lvl1pPr>
          </a:lstStyle>
          <a:p>
            <a:r>
              <a:rPr lang="en-US" dirty="0"/>
              <a:t>Click to edit Master title style</a:t>
            </a:r>
          </a:p>
        </p:txBody>
      </p:sp>
      <p:sp>
        <p:nvSpPr>
          <p:cNvPr id="3" name="Picture Placeholder 2">
            <a:extLst>
              <a:ext uri="{FF2B5EF4-FFF2-40B4-BE49-F238E27FC236}">
                <a16:creationId xmlns:a16="http://schemas.microsoft.com/office/drawing/2014/main" id="{3905F473-761A-4002-AF70-9FF878D0139E}"/>
              </a:ext>
            </a:extLst>
          </p:cNvPr>
          <p:cNvSpPr>
            <a:spLocks noGrp="1"/>
          </p:cNvSpPr>
          <p:nvPr>
            <p:ph type="pic" idx="1"/>
          </p:nvPr>
        </p:nvSpPr>
        <p:spPr>
          <a:xfrm>
            <a:off x="3887391" y="1066800"/>
            <a:ext cx="4629150" cy="479425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FA0C2E6A-F834-4540-BB00-E13CB45DC362}"/>
              </a:ext>
            </a:extLst>
          </p:cNvPr>
          <p:cNvSpPr>
            <a:spLocks noGrp="1"/>
          </p:cNvSpPr>
          <p:nvPr>
            <p:ph type="body" sz="half" idx="2"/>
          </p:nvPr>
        </p:nvSpPr>
        <p:spPr>
          <a:xfrm>
            <a:off x="512507" y="2552700"/>
            <a:ext cx="3077573" cy="33162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dirty="0"/>
              <a:t>Click to edit Master text styles</a:t>
            </a:r>
          </a:p>
        </p:txBody>
      </p:sp>
      <p:sp>
        <p:nvSpPr>
          <p:cNvPr id="5" name="Date Placeholder 4">
            <a:extLst>
              <a:ext uri="{FF2B5EF4-FFF2-40B4-BE49-F238E27FC236}">
                <a16:creationId xmlns:a16="http://schemas.microsoft.com/office/drawing/2014/main" id="{F0C38EAB-AD63-415C-B263-BA1D8FBE3CB0}"/>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6" name="Footer Placeholder 5">
            <a:extLst>
              <a:ext uri="{FF2B5EF4-FFF2-40B4-BE49-F238E27FC236}">
                <a16:creationId xmlns:a16="http://schemas.microsoft.com/office/drawing/2014/main" id="{422E5541-B6DE-45E8-BCFE-0DFC4F57407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BB78D45-289B-46AF-8CB9-E6150BEA17ED}"/>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8263906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6359C1-C098-4BF4-A55D-782F4E606B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D343C7E-1E8B-4D38-9B81-1AA2A8978ED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A70B00-53AE-4D3F-91BE-A8D789ED9864}"/>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5" name="Footer Placeholder 4">
            <a:extLst>
              <a:ext uri="{FF2B5EF4-FFF2-40B4-BE49-F238E27FC236}">
                <a16:creationId xmlns:a16="http://schemas.microsoft.com/office/drawing/2014/main" id="{06647FC7-8124-4F70-A849-B6BCC5189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7CEBE4-50DC-47DB-B699-CCC024336C9F}"/>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41890042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418279-D3B8-4C6A-AB74-9DE377771270}"/>
              </a:ext>
            </a:extLst>
          </p:cNvPr>
          <p:cNvSpPr>
            <a:spLocks noGrp="1"/>
          </p:cNvSpPr>
          <p:nvPr>
            <p:ph type="title" orient="vert"/>
          </p:nvPr>
        </p:nvSpPr>
        <p:spPr>
          <a:xfrm>
            <a:off x="6931742" y="997974"/>
            <a:ext cx="1761782" cy="4984956"/>
          </a:xfrm>
        </p:spPr>
        <p:txBody>
          <a:bodyPr vert="eaVert"/>
          <a:lstStyle/>
          <a:p>
            <a:r>
              <a:rPr lang="en-US" dirty="0"/>
              <a:t>Click to edit Master title style</a:t>
            </a:r>
          </a:p>
        </p:txBody>
      </p:sp>
      <p:sp>
        <p:nvSpPr>
          <p:cNvPr id="3" name="Vertical Text Placeholder 2">
            <a:extLst>
              <a:ext uri="{FF2B5EF4-FFF2-40B4-BE49-F238E27FC236}">
                <a16:creationId xmlns:a16="http://schemas.microsoft.com/office/drawing/2014/main" id="{E28F733C-9309-4197-BACA-207CDC8935C9}"/>
              </a:ext>
            </a:extLst>
          </p:cNvPr>
          <p:cNvSpPr>
            <a:spLocks noGrp="1"/>
          </p:cNvSpPr>
          <p:nvPr>
            <p:ph type="body" orient="vert" idx="1"/>
          </p:nvPr>
        </p:nvSpPr>
        <p:spPr>
          <a:xfrm>
            <a:off x="628650" y="997973"/>
            <a:ext cx="6303092" cy="4984956"/>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56ACD4D0-5BE6-412D-B08B-5DFFD593513E}"/>
              </a:ext>
            </a:extLst>
          </p:cNvPr>
          <p:cNvSpPr>
            <a:spLocks noGrp="1"/>
          </p:cNvSpPr>
          <p:nvPr>
            <p:ph type="dt" sz="half" idx="10"/>
          </p:nvPr>
        </p:nvSpPr>
        <p:spPr/>
        <p:txBody>
          <a:bodyPr/>
          <a:lstStyle/>
          <a:p>
            <a:fld id="{2F3E8B1C-86EF-43CF-8304-249481088644}" type="datetimeFigureOut">
              <a:rPr lang="en-US" smtClean="0"/>
              <a:t>10/14/2021</a:t>
            </a:fld>
            <a:endParaRPr lang="en-US"/>
          </a:p>
        </p:txBody>
      </p:sp>
      <p:sp>
        <p:nvSpPr>
          <p:cNvPr id="5" name="Footer Placeholder 4">
            <a:extLst>
              <a:ext uri="{FF2B5EF4-FFF2-40B4-BE49-F238E27FC236}">
                <a16:creationId xmlns:a16="http://schemas.microsoft.com/office/drawing/2014/main" id="{55021651-B786-4A39-A10F-F5231D0A2C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504D2D-9379-40DE-9F45-3004BE54F16B}"/>
              </a:ext>
            </a:extLst>
          </p:cNvPr>
          <p:cNvSpPr>
            <a:spLocks noGrp="1"/>
          </p:cNvSpPr>
          <p:nvPr>
            <p:ph type="sldNum" sz="quarter" idx="12"/>
          </p:nvPr>
        </p:nvSpPr>
        <p:spPr/>
        <p:txBody>
          <a:bodyPr/>
          <a:lstStyle/>
          <a:p>
            <a:fld id="{C3DB2ADC-AF19-4574-8C10-79B5B04FCA27}" type="slidenum">
              <a:rPr lang="en-US" smtClean="0"/>
              <a:t>‹#›</a:t>
            </a:fld>
            <a:endParaRPr lang="en-US"/>
          </a:p>
        </p:txBody>
      </p:sp>
    </p:spTree>
    <p:extLst>
      <p:ext uri="{BB962C8B-B14F-4D97-AF65-F5344CB8AC3E}">
        <p14:creationId xmlns:p14="http://schemas.microsoft.com/office/powerpoint/2010/main" val="2606540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endParaRPr lang="en-GB"/>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F5E9C4-8189-4681-8210-2B2CD08DE5B9}" type="datetimeFigureOut">
              <a:rPr lang="en-GB" smtClean="0"/>
              <a:t>12/10/2021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1D248E-A03E-445D-B542-66B18C0C8EBB}" type="slidenum">
              <a:rPr lang="en-GB" smtClean="0"/>
              <a:t>‹#›</a:t>
            </a:fld>
            <a:endParaRPr lang="en-GB"/>
          </a:p>
        </p:txBody>
      </p:sp>
    </p:spTree>
    <p:extLst>
      <p:ext uri="{BB962C8B-B14F-4D97-AF65-F5344CB8AC3E}">
        <p14:creationId xmlns:p14="http://schemas.microsoft.com/office/powerpoint/2010/main" val="2001330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CF5E9C4-8189-4681-8210-2B2CD08DE5B9}" type="datetimeFigureOut">
              <a:rPr lang="en-GB" smtClean="0"/>
              <a:t>12/10/2021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1D248E-A03E-445D-B542-66B18C0C8EBB}" type="slidenum">
              <a:rPr lang="en-GB" smtClean="0"/>
              <a:t>‹#›</a:t>
            </a:fld>
            <a:endParaRPr lang="en-GB"/>
          </a:p>
        </p:txBody>
      </p:sp>
    </p:spTree>
    <p:extLst>
      <p:ext uri="{BB962C8B-B14F-4D97-AF65-F5344CB8AC3E}">
        <p14:creationId xmlns:p14="http://schemas.microsoft.com/office/powerpoint/2010/main" val="19065259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CF5E9C4-8189-4681-8210-2B2CD08DE5B9}" type="datetimeFigureOut">
              <a:rPr lang="en-GB" smtClean="0"/>
              <a:t>12/10/2021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1D248E-A03E-445D-B542-66B18C0C8EBB}" type="slidenum">
              <a:rPr lang="en-GB" smtClean="0"/>
              <a:t>‹#›</a:t>
            </a:fld>
            <a:endParaRPr lang="en-GB"/>
          </a:p>
        </p:txBody>
      </p:sp>
    </p:spTree>
    <p:extLst>
      <p:ext uri="{BB962C8B-B14F-4D97-AF65-F5344CB8AC3E}">
        <p14:creationId xmlns:p14="http://schemas.microsoft.com/office/powerpoint/2010/main" val="1448436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CF5E9C4-8189-4681-8210-2B2CD08DE5B9}" type="datetimeFigureOut">
              <a:rPr lang="en-GB" smtClean="0"/>
              <a:t>12/10/2021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1D248E-A03E-445D-B542-66B18C0C8EBB}" type="slidenum">
              <a:rPr lang="en-GB" smtClean="0"/>
              <a:t>‹#›</a:t>
            </a:fld>
            <a:endParaRPr lang="en-GB"/>
          </a:p>
        </p:txBody>
      </p:sp>
    </p:spTree>
    <p:extLst>
      <p:ext uri="{BB962C8B-B14F-4D97-AF65-F5344CB8AC3E}">
        <p14:creationId xmlns:p14="http://schemas.microsoft.com/office/powerpoint/2010/main" val="2012555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F5E9C4-8189-4681-8210-2B2CD08DE5B9}" type="datetimeFigureOut">
              <a:rPr lang="en-GB" smtClean="0"/>
              <a:t>12/10/2021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1D248E-A03E-445D-B542-66B18C0C8EBB}" type="slidenum">
              <a:rPr lang="en-GB" smtClean="0"/>
              <a:t>‹#›</a:t>
            </a:fld>
            <a:endParaRPr lang="en-GB"/>
          </a:p>
        </p:txBody>
      </p:sp>
    </p:spTree>
    <p:extLst>
      <p:ext uri="{BB962C8B-B14F-4D97-AF65-F5344CB8AC3E}">
        <p14:creationId xmlns:p14="http://schemas.microsoft.com/office/powerpoint/2010/main" val="27257931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CF5E9C4-8189-4681-8210-2B2CD08DE5B9}" type="datetimeFigureOut">
              <a:rPr lang="en-GB" smtClean="0"/>
              <a:t>12/10/2021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1D248E-A03E-445D-B542-66B18C0C8EBB}" type="slidenum">
              <a:rPr lang="en-GB" smtClean="0"/>
              <a:t>‹#›</a:t>
            </a:fld>
            <a:endParaRPr lang="en-GB"/>
          </a:p>
        </p:txBody>
      </p:sp>
    </p:spTree>
    <p:extLst>
      <p:ext uri="{BB962C8B-B14F-4D97-AF65-F5344CB8AC3E}">
        <p14:creationId xmlns:p14="http://schemas.microsoft.com/office/powerpoint/2010/main" val="11939223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DCF5E9C4-8189-4681-8210-2B2CD08DE5B9}" type="datetimeFigureOut">
              <a:rPr lang="en-GB" smtClean="0"/>
              <a:t>12/10/2021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1D248E-A03E-445D-B542-66B18C0C8EBB}" type="slidenum">
              <a:rPr lang="en-GB" smtClean="0"/>
              <a:t>‹#›</a:t>
            </a:fld>
            <a:endParaRPr lang="en-GB"/>
          </a:p>
        </p:txBody>
      </p:sp>
    </p:spTree>
    <p:extLst>
      <p:ext uri="{BB962C8B-B14F-4D97-AF65-F5344CB8AC3E}">
        <p14:creationId xmlns:p14="http://schemas.microsoft.com/office/powerpoint/2010/main" val="40559175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DCF5E9C4-8189-4681-8210-2B2CD08DE5B9}" type="datetimeFigureOut">
              <a:rPr lang="en-GB" smtClean="0"/>
              <a:t>12/10/2021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21D248E-A03E-445D-B542-66B18C0C8EBB}" type="slidenum">
              <a:rPr lang="en-GB" smtClean="0"/>
              <a:t>‹#›</a:t>
            </a:fld>
            <a:endParaRPr lang="en-GB"/>
          </a:p>
        </p:txBody>
      </p:sp>
    </p:spTree>
    <p:extLst>
      <p:ext uri="{BB962C8B-B14F-4D97-AF65-F5344CB8AC3E}">
        <p14:creationId xmlns:p14="http://schemas.microsoft.com/office/powerpoint/2010/main" val="303085803"/>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6B5A12CB-5340-44F7-8DD4-CA1D69ECEA73}"/>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E097BBEF-DAD5-4FA0-9F7A-BB1C83421C75}"/>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61DA537F-99DD-4F0F-9659-631479B9EDEF}"/>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vl1pPr>
          </a:lstStyle>
          <a:p>
            <a:pPr>
              <a:defRPr/>
            </a:pPr>
            <a:endParaRPr lang="en-US" altLang="en-US"/>
          </a:p>
        </p:txBody>
      </p:sp>
      <p:sp>
        <p:nvSpPr>
          <p:cNvPr id="1029" name="Rectangle 5">
            <a:extLst>
              <a:ext uri="{FF2B5EF4-FFF2-40B4-BE49-F238E27FC236}">
                <a16:creationId xmlns:a16="http://schemas.microsoft.com/office/drawing/2014/main" id="{D2B5996E-A151-4FBE-B520-6100CA5CEEC6}"/>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vl1pPr>
          </a:lstStyle>
          <a:p>
            <a:pPr>
              <a:defRPr/>
            </a:pPr>
            <a:endParaRPr lang="en-US" altLang="en-US"/>
          </a:p>
        </p:txBody>
      </p:sp>
      <p:sp>
        <p:nvSpPr>
          <p:cNvPr id="1030" name="Rectangle 6">
            <a:extLst>
              <a:ext uri="{FF2B5EF4-FFF2-40B4-BE49-F238E27FC236}">
                <a16:creationId xmlns:a16="http://schemas.microsoft.com/office/drawing/2014/main" id="{435C28D6-43D8-407E-8788-E41C3B9195D2}"/>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vl1pPr>
          </a:lstStyle>
          <a:p>
            <a:fld id="{B82AED71-3B5A-4D96-88CB-9F0C382DAFB3}"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50" r:id="rId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6BC7B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7B226E-A4A1-4EC4-927B-BC1CEB52A8AD}" type="datetimeFigureOut">
              <a:rPr lang="en-GB" smtClean="0"/>
              <a:t>12/10/2021</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0B2C35-CE9A-455A-AFBF-FB7025BF3DEC}" type="slidenum">
              <a:rPr lang="en-GB" smtClean="0"/>
              <a:t>‹#›</a:t>
            </a:fld>
            <a:endParaRPr lang="en-GB"/>
          </a:p>
        </p:txBody>
      </p:sp>
    </p:spTree>
    <p:extLst>
      <p:ext uri="{BB962C8B-B14F-4D97-AF65-F5344CB8AC3E}">
        <p14:creationId xmlns:p14="http://schemas.microsoft.com/office/powerpoint/2010/main" val="1093074084"/>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A362AC-B59F-4AC7-B279-57DDD5336BCA}"/>
              </a:ext>
            </a:extLst>
          </p:cNvPr>
          <p:cNvSpPr>
            <a:spLocks noGrp="1"/>
          </p:cNvSpPr>
          <p:nvPr>
            <p:ph type="title"/>
          </p:nvPr>
        </p:nvSpPr>
        <p:spPr>
          <a:xfrm>
            <a:off x="525477" y="922096"/>
            <a:ext cx="8018449" cy="1371030"/>
          </a:xfrm>
          <a:prstGeom prst="rect">
            <a:avLst/>
          </a:prstGeom>
        </p:spPr>
        <p:txBody>
          <a:bodyPr vert="horz" lIns="91440" tIns="45720" rIns="91440" bIns="45720" rtlCol="0" anchor="t">
            <a:normAutofit/>
          </a:bodyPr>
          <a:lstStyle/>
          <a:p>
            <a:r>
              <a:rPr lang="en-US" dirty="0"/>
              <a:t>Click to edit Master title style</a:t>
            </a:r>
          </a:p>
        </p:txBody>
      </p:sp>
      <p:sp>
        <p:nvSpPr>
          <p:cNvPr id="3" name="Text Placeholder 2">
            <a:extLst>
              <a:ext uri="{FF2B5EF4-FFF2-40B4-BE49-F238E27FC236}">
                <a16:creationId xmlns:a16="http://schemas.microsoft.com/office/drawing/2014/main" id="{0E6042DB-75BD-4EC1-B6D9-8A72EF940CAA}"/>
              </a:ext>
            </a:extLst>
          </p:cNvPr>
          <p:cNvSpPr>
            <a:spLocks noGrp="1"/>
          </p:cNvSpPr>
          <p:nvPr>
            <p:ph type="body" idx="1"/>
          </p:nvPr>
        </p:nvSpPr>
        <p:spPr>
          <a:xfrm>
            <a:off x="525477" y="2293126"/>
            <a:ext cx="8018449" cy="363608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1DD1378-7C96-4079-B44C-3D86B4657596}"/>
              </a:ext>
            </a:extLst>
          </p:cNvPr>
          <p:cNvSpPr>
            <a:spLocks noGrp="1"/>
          </p:cNvSpPr>
          <p:nvPr>
            <p:ph type="dt" sz="half" idx="2"/>
          </p:nvPr>
        </p:nvSpPr>
        <p:spPr>
          <a:xfrm>
            <a:off x="6277086" y="6356351"/>
            <a:ext cx="1944446" cy="365125"/>
          </a:xfrm>
          <a:prstGeom prst="rect">
            <a:avLst/>
          </a:prstGeom>
        </p:spPr>
        <p:txBody>
          <a:bodyPr vert="horz" lIns="91440" tIns="45720" rIns="91440" bIns="45720" rtlCol="0" anchor="ctr"/>
          <a:lstStyle>
            <a:lvl1pPr algn="r">
              <a:defRPr sz="788">
                <a:solidFill>
                  <a:schemeClr val="tx1"/>
                </a:solidFill>
                <a:latin typeface="+mj-lt"/>
              </a:defRPr>
            </a:lvl1pPr>
          </a:lstStyle>
          <a:p>
            <a:fld id="{2F3E8B1C-86EF-43CF-8304-249481088644}" type="datetimeFigureOut">
              <a:rPr lang="en-US" smtClean="0"/>
              <a:pPr/>
              <a:t>10/14/2021</a:t>
            </a:fld>
            <a:endParaRPr lang="en-US" dirty="0"/>
          </a:p>
        </p:txBody>
      </p:sp>
      <p:sp>
        <p:nvSpPr>
          <p:cNvPr id="5" name="Footer Placeholder 4">
            <a:extLst>
              <a:ext uri="{FF2B5EF4-FFF2-40B4-BE49-F238E27FC236}">
                <a16:creationId xmlns:a16="http://schemas.microsoft.com/office/drawing/2014/main" id="{D19B6B78-577F-43F5-BAEE-BF72484C9850}"/>
              </a:ext>
            </a:extLst>
          </p:cNvPr>
          <p:cNvSpPr>
            <a:spLocks noGrp="1"/>
          </p:cNvSpPr>
          <p:nvPr>
            <p:ph type="ftr" sz="quarter" idx="3"/>
          </p:nvPr>
        </p:nvSpPr>
        <p:spPr>
          <a:xfrm>
            <a:off x="536538" y="6356351"/>
            <a:ext cx="3404795" cy="365125"/>
          </a:xfrm>
          <a:prstGeom prst="rect">
            <a:avLst/>
          </a:prstGeom>
        </p:spPr>
        <p:txBody>
          <a:bodyPr vert="horz" lIns="91440" tIns="45720" rIns="91440" bIns="45720" rtlCol="0" anchor="ctr"/>
          <a:lstStyle>
            <a:lvl1pPr algn="l">
              <a:defRPr sz="788">
                <a:solidFill>
                  <a:schemeClr val="tx1"/>
                </a:solidFill>
                <a:latin typeface="+mj-lt"/>
              </a:defRPr>
            </a:lvl1pPr>
          </a:lstStyle>
          <a:p>
            <a:endParaRPr lang="en-US" dirty="0"/>
          </a:p>
        </p:txBody>
      </p:sp>
      <p:sp>
        <p:nvSpPr>
          <p:cNvPr id="6" name="Slide Number Placeholder 5">
            <a:extLst>
              <a:ext uri="{FF2B5EF4-FFF2-40B4-BE49-F238E27FC236}">
                <a16:creationId xmlns:a16="http://schemas.microsoft.com/office/drawing/2014/main" id="{A8CC75B8-AF8F-4D8A-9B3D-D1951A64BADB}"/>
              </a:ext>
            </a:extLst>
          </p:cNvPr>
          <p:cNvSpPr>
            <a:spLocks noGrp="1"/>
          </p:cNvSpPr>
          <p:nvPr>
            <p:ph type="sldNum" sz="quarter" idx="4"/>
          </p:nvPr>
        </p:nvSpPr>
        <p:spPr>
          <a:xfrm>
            <a:off x="8189259" y="6356351"/>
            <a:ext cx="504266" cy="365125"/>
          </a:xfrm>
          <a:prstGeom prst="rect">
            <a:avLst/>
          </a:prstGeom>
        </p:spPr>
        <p:txBody>
          <a:bodyPr vert="horz" lIns="91440" tIns="45720" rIns="91440" bIns="45720" rtlCol="0" anchor="ctr"/>
          <a:lstStyle>
            <a:lvl1pPr algn="r">
              <a:defRPr sz="1350">
                <a:solidFill>
                  <a:schemeClr val="tx1"/>
                </a:solidFill>
              </a:defRPr>
            </a:lvl1pPr>
          </a:lstStyle>
          <a:p>
            <a:fld id="{C3DB2ADC-AF19-4574-8C10-79B5B04FCA27}" type="slidenum">
              <a:rPr lang="en-US" smtClean="0"/>
              <a:pPr/>
              <a:t>‹#›</a:t>
            </a:fld>
            <a:endParaRPr lang="en-US" dirty="0"/>
          </a:p>
        </p:txBody>
      </p:sp>
      <p:cxnSp>
        <p:nvCxnSpPr>
          <p:cNvPr id="7" name="Straight Connector 6">
            <a:extLst>
              <a:ext uri="{FF2B5EF4-FFF2-40B4-BE49-F238E27FC236}">
                <a16:creationId xmlns:a16="http://schemas.microsoft.com/office/drawing/2014/main" id="{F64F9B95-9045-48D2-B9F3-2927E98F54AA}"/>
              </a:ext>
            </a:extLst>
          </p:cNvPr>
          <p:cNvCxnSpPr>
            <a:cxnSpLocks/>
          </p:cNvCxnSpPr>
          <p:nvPr/>
        </p:nvCxnSpPr>
        <p:spPr>
          <a:xfrm>
            <a:off x="600075" y="723900"/>
            <a:ext cx="7943850"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85AA86F-6A4D-4BCB-A045-D992CDC2959B}"/>
              </a:ext>
            </a:extLst>
          </p:cNvPr>
          <p:cNvCxnSpPr>
            <a:cxnSpLocks/>
          </p:cNvCxnSpPr>
          <p:nvPr/>
        </p:nvCxnSpPr>
        <p:spPr>
          <a:xfrm>
            <a:off x="600075" y="6142781"/>
            <a:ext cx="794385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28970987"/>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685800" rtl="0" eaLnBrk="1" latinLnBrk="0" hangingPunct="1">
        <a:lnSpc>
          <a:spcPct val="100000"/>
        </a:lnSpc>
        <a:spcBef>
          <a:spcPct val="0"/>
        </a:spcBef>
        <a:buNone/>
        <a:defRPr sz="3000" kern="1200" cap="all" spc="23" baseline="0">
          <a:solidFill>
            <a:schemeClr val="tx1"/>
          </a:solidFill>
          <a:latin typeface="+mj-lt"/>
          <a:ea typeface="+mj-ea"/>
          <a:cs typeface="+mj-cs"/>
        </a:defRPr>
      </a:lvl1pPr>
    </p:titleStyle>
    <p:bodyStyle>
      <a:lvl1pPr marL="171450" indent="-171450" algn="l" defTabSz="685800" rtl="0" eaLnBrk="1" latinLnBrk="0" hangingPunct="1">
        <a:lnSpc>
          <a:spcPct val="120000"/>
        </a:lnSpc>
        <a:spcBef>
          <a:spcPts val="750"/>
        </a:spcBef>
        <a:buFont typeface="Arial" panose="020B0604020202020204" pitchFamily="34" charset="0"/>
        <a:buChar char="•"/>
        <a:defRPr sz="1500" kern="1200">
          <a:solidFill>
            <a:schemeClr val="tx1"/>
          </a:solidFill>
          <a:latin typeface="+mn-lt"/>
          <a:ea typeface="+mn-ea"/>
          <a:cs typeface="+mn-cs"/>
        </a:defRPr>
      </a:lvl1pPr>
      <a:lvl2pPr marL="514350" indent="-171450" algn="l" defTabSz="685800" rtl="0" eaLnBrk="1" latinLnBrk="0" hangingPunct="1">
        <a:lnSpc>
          <a:spcPct val="120000"/>
        </a:lnSpc>
        <a:spcBef>
          <a:spcPts val="375"/>
        </a:spcBef>
        <a:buFont typeface="Arial" panose="020B0604020202020204" pitchFamily="34" charset="0"/>
        <a:buChar char="•"/>
        <a:defRPr sz="1350" kern="1200">
          <a:solidFill>
            <a:schemeClr val="tx1"/>
          </a:solidFill>
          <a:latin typeface="+mn-lt"/>
          <a:ea typeface="+mn-ea"/>
          <a:cs typeface="+mn-cs"/>
        </a:defRPr>
      </a:lvl2pPr>
      <a:lvl3pPr marL="857250" indent="-171450" algn="l" defTabSz="685800" rtl="0" eaLnBrk="1" latinLnBrk="0" hangingPunct="1">
        <a:lnSpc>
          <a:spcPct val="120000"/>
        </a:lnSpc>
        <a:spcBef>
          <a:spcPts val="375"/>
        </a:spcBef>
        <a:buFont typeface="Arial" panose="020B0604020202020204" pitchFamily="34" charset="0"/>
        <a:buChar char="•"/>
        <a:defRPr sz="1200" kern="1200">
          <a:solidFill>
            <a:schemeClr val="tx1"/>
          </a:solidFill>
          <a:latin typeface="+mn-lt"/>
          <a:ea typeface="+mn-ea"/>
          <a:cs typeface="+mn-cs"/>
        </a:defRPr>
      </a:lvl3pPr>
      <a:lvl4pPr marL="12001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4pPr>
      <a:lvl5pPr marL="1543050" indent="-171450" algn="l" defTabSz="685800" rtl="0" eaLnBrk="1" latinLnBrk="0" hangingPunct="1">
        <a:lnSpc>
          <a:spcPct val="120000"/>
        </a:lnSpc>
        <a:spcBef>
          <a:spcPts val="375"/>
        </a:spcBef>
        <a:buFont typeface="Arial" panose="020B0604020202020204" pitchFamily="34" charset="0"/>
        <a:buChar char="•"/>
        <a:defRPr sz="10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30.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g"/></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8.xml"/><Relationship Id="rId6" Type="http://schemas.openxmlformats.org/officeDocument/2006/relationships/image" Target="../media/image41.jpg"/><Relationship Id="rId5" Type="http://schemas.openxmlformats.org/officeDocument/2006/relationships/image" Target="../media/image40.jpeg"/><Relationship Id="rId4" Type="http://schemas.openxmlformats.org/officeDocument/2006/relationships/image" Target="../media/image39.jp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45.gif"/><Relationship Id="rId5" Type="http://schemas.openxmlformats.org/officeDocument/2006/relationships/image" Target="../media/image44.jpeg"/><Relationship Id="rId4" Type="http://schemas.openxmlformats.org/officeDocument/2006/relationships/image" Target="../media/image43.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8.xml"/><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53.jpg"/></Relationships>
</file>

<file path=ppt/slides/_rels/slide24.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microsoft.com/office/2007/relationships/hdphoto" Target="../media/hdphoto1.wdp"/><Relationship Id="rId5" Type="http://schemas.openxmlformats.org/officeDocument/2006/relationships/image" Target="../media/image56.png"/><Relationship Id="rId4" Type="http://schemas.openxmlformats.org/officeDocument/2006/relationships/image" Target="../media/image55.jp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58.jpg"/></Relationships>
</file>

<file path=ppt/slides/_rels/slide2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60.jpg"/></Relationships>
</file>

<file path=ppt/slides/_rels/slide2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62.jpeg"/></Relationships>
</file>

<file path=ppt/slides/_rels/slide2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7.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67.png"/></Relationships>
</file>

<file path=ppt/slides/_rels/slide3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9.png"/></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80.png"/></Relationships>
</file>

<file path=ppt/slides/_rels/slide4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82.jpeg"/></Relationships>
</file>

<file path=ppt/slides/_rels/slide4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4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3.xml"/><Relationship Id="rId1" Type="http://schemas.openxmlformats.org/officeDocument/2006/relationships/slideLayout" Target="../slideLayouts/slideLayout12.xml"/><Relationship Id="rId6" Type="http://schemas.microsoft.com/office/2007/relationships/hdphoto" Target="../media/hdphoto3.wdp"/><Relationship Id="rId5" Type="http://schemas.openxmlformats.org/officeDocument/2006/relationships/image" Target="../media/image85.png"/><Relationship Id="rId4" Type="http://schemas.openxmlformats.org/officeDocument/2006/relationships/image" Target="../media/image84.png"/></Relationships>
</file>

<file path=ppt/slides/_rels/slide4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87.png"/><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45.xml"/><Relationship Id="rId1" Type="http://schemas.openxmlformats.org/officeDocument/2006/relationships/slideLayout" Target="../slideLayouts/slideLayout12.xml"/><Relationship Id="rId5" Type="http://schemas.openxmlformats.org/officeDocument/2006/relationships/image" Target="../media/image89.emf"/><Relationship Id="rId4" Type="http://schemas.openxmlformats.org/officeDocument/2006/relationships/image" Target="../media/image10.jpeg"/></Relationships>
</file>

<file path=ppt/slides/_rels/slide4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91.jpeg"/><Relationship Id="rId4" Type="http://schemas.openxmlformats.org/officeDocument/2006/relationships/image" Target="../media/image90.jpeg"/></Relationships>
</file>

<file path=ppt/slides/_rels/slide4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7.xml"/><Relationship Id="rId1" Type="http://schemas.openxmlformats.org/officeDocument/2006/relationships/slideLayout" Target="../slideLayouts/slideLayout12.xml"/><Relationship Id="rId5" Type="http://schemas.openxmlformats.org/officeDocument/2006/relationships/image" Target="../media/image93.png"/><Relationship Id="rId4" Type="http://schemas.openxmlformats.org/officeDocument/2006/relationships/image" Target="../media/image92.png"/></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8.xml"/><Relationship Id="rId1" Type="http://schemas.openxmlformats.org/officeDocument/2006/relationships/slideLayout" Target="../slideLayouts/slideLayout12.xml"/><Relationship Id="rId4" Type="http://schemas.openxmlformats.org/officeDocument/2006/relationships/image" Target="../media/image94.png"/></Relationships>
</file>

<file path=ppt/slides/_rels/slide5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9.xml"/><Relationship Id="rId1" Type="http://schemas.openxmlformats.org/officeDocument/2006/relationships/slideLayout" Target="../slideLayouts/slideLayout12.xml"/><Relationship Id="rId4" Type="http://schemas.openxmlformats.org/officeDocument/2006/relationships/image" Target="../media/image95.png"/></Relationships>
</file>

<file path=ppt/slides/_rels/slide5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0.xml"/><Relationship Id="rId1" Type="http://schemas.openxmlformats.org/officeDocument/2006/relationships/slideLayout" Target="../slideLayouts/slideLayout12.xml"/><Relationship Id="rId4" Type="http://schemas.openxmlformats.org/officeDocument/2006/relationships/image" Target="../media/image96.jpeg"/></Relationships>
</file>

<file path=ppt/slides/_rels/slide5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98.jpeg"/><Relationship Id="rId4" Type="http://schemas.openxmlformats.org/officeDocument/2006/relationships/image" Target="../media/image97.jpeg"/></Relationships>
</file>

<file path=ppt/slides/_rels/slide5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5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3.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57.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6.xml"/><Relationship Id="rId4" Type="http://schemas.openxmlformats.org/officeDocument/2006/relationships/image" Target="../media/image10.jpeg"/></Relationships>
</file>

<file path=ppt/slides/_rels/slide5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5.xml"/><Relationship Id="rId1" Type="http://schemas.openxmlformats.org/officeDocument/2006/relationships/slideLayout" Target="../slideLayouts/slideLayout6.xml"/><Relationship Id="rId4" Type="http://schemas.openxmlformats.org/officeDocument/2006/relationships/image" Target="../media/image1.jpeg"/></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03.svg"/><Relationship Id="rId4" Type="http://schemas.openxmlformats.org/officeDocument/2006/relationships/image" Target="../media/image102.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8" Type="http://schemas.openxmlformats.org/officeDocument/2006/relationships/hyperlink" Target="http://www.lpoc.co.uk/" TargetMode="External"/><Relationship Id="rId3" Type="http://schemas.openxmlformats.org/officeDocument/2006/relationships/hyperlink" Target="http://www.the-nhtg.org.uk/" TargetMode="External"/><Relationship Id="rId7" Type="http://schemas.openxmlformats.org/officeDocument/2006/relationships/hyperlink" Target="http://www.historicengland.org.uk/" TargetMode="External"/><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hyperlink" Target="http://www.english-heritageshop.org.uk/" TargetMode="External"/><Relationship Id="rId5" Type="http://schemas.openxmlformats.org/officeDocument/2006/relationships/hyperlink" Target="http://www.historic-scotland.gov.uk/freepublications" TargetMode="External"/><Relationship Id="rId10" Type="http://schemas.openxmlformats.org/officeDocument/2006/relationships/image" Target="../media/image1.jpeg"/><Relationship Id="rId4" Type="http://schemas.openxmlformats.org/officeDocument/2006/relationships/hyperlink" Target="http://www.spab.org.uk/" TargetMode="External"/><Relationship Id="rId9" Type="http://schemas.openxmlformats.org/officeDocument/2006/relationships/hyperlink" Target="http://www.buildingconservation.com/"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hyperlink" Target="https://www.heritagelincolnshire.org/carrington-st-area-thi-evaluation-for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jpeg"/><Relationship Id="rId5" Type="http://schemas.openxmlformats.org/officeDocument/2006/relationships/image" Target="../media/image17.emf"/><Relationship Id="rId4" Type="http://schemas.openxmlformats.org/officeDocument/2006/relationships/image" Target="../media/image16.jpeg"/></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81844" y="2693238"/>
            <a:ext cx="7380312" cy="2862322"/>
          </a:xfrm>
          <a:prstGeom prst="rect">
            <a:avLst/>
          </a:prstGeom>
          <a:noFill/>
        </p:spPr>
        <p:txBody>
          <a:bodyPr wrap="square" rtlCol="0">
            <a:spAutoFit/>
          </a:bodyPr>
          <a:lstStyle/>
          <a:p>
            <a:pPr algn="ctr"/>
            <a:r>
              <a:rPr lang="en-GB" sz="6000" b="0" i="0" dirty="0">
                <a:solidFill>
                  <a:srgbClr val="242424"/>
                </a:solidFill>
                <a:effectLst/>
                <a:latin typeface="Segoe UI" panose="020B0502040204020203" pitchFamily="34" charset="0"/>
              </a:rPr>
              <a:t>A Beginner's Guide: Maintaining Historic Buildings</a:t>
            </a:r>
            <a:endParaRPr lang="en-GB" sz="3600" dirty="0">
              <a:latin typeface="Verdana" panose="020B0604030504040204" pitchFamily="34" charset="0"/>
              <a:ea typeface="Verdana" panose="020B0604030504040204" pitchFamily="34" charset="0"/>
              <a:cs typeface="Verdana" panose="020B0604030504040204" pitchFamily="34" charset="0"/>
            </a:endParaRPr>
          </a:p>
        </p:txBody>
      </p:sp>
      <p:pic>
        <p:nvPicPr>
          <p:cNvPr id="9" name="Picture 5" descr="New HTL Logo"/>
          <p:cNvPicPr>
            <a:picLocks noChangeAspect="1" noChangeArrowheads="1"/>
          </p:cNvPicPr>
          <p:nvPr/>
        </p:nvPicPr>
        <p:blipFill>
          <a:blip r:embed="rId3" cstate="print"/>
          <a:srcRect/>
          <a:stretch>
            <a:fillRect/>
          </a:stretch>
        </p:blipFill>
        <p:spPr bwMode="auto">
          <a:xfrm>
            <a:off x="-1" y="0"/>
            <a:ext cx="9144001" cy="1897063"/>
          </a:xfrm>
          <a:prstGeom prst="rect">
            <a:avLst/>
          </a:prstGeom>
          <a:noFill/>
          <a:ln w="9525">
            <a:noFill/>
            <a:miter lim="800000"/>
            <a:headEnd/>
            <a:tailEnd/>
          </a:ln>
        </p:spPr>
      </p:pic>
    </p:spTree>
    <p:extLst>
      <p:ext uri="{BB962C8B-B14F-4D97-AF65-F5344CB8AC3E}">
        <p14:creationId xmlns:p14="http://schemas.microsoft.com/office/powerpoint/2010/main" val="317019442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035EEB-51AB-423C-8B48-7063B94A20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476671"/>
            <a:ext cx="8784976" cy="5856651"/>
          </a:xfrm>
          <a:prstGeom prst="rect">
            <a:avLst/>
          </a:prstGeom>
        </p:spPr>
      </p:pic>
    </p:spTree>
    <p:extLst>
      <p:ext uri="{BB962C8B-B14F-4D97-AF65-F5344CB8AC3E}">
        <p14:creationId xmlns:p14="http://schemas.microsoft.com/office/powerpoint/2010/main" val="23486997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7D0F51-AB60-42C8-ACFB-8BFD9CDD233D}"/>
              </a:ext>
            </a:extLst>
          </p:cNvPr>
          <p:cNvPicPr>
            <a:picLocks noChangeAspect="1"/>
          </p:cNvPicPr>
          <p:nvPr/>
        </p:nvPicPr>
        <p:blipFill>
          <a:blip r:embed="rId3"/>
          <a:stretch>
            <a:fillRect/>
          </a:stretch>
        </p:blipFill>
        <p:spPr>
          <a:xfrm>
            <a:off x="1019606" y="764704"/>
            <a:ext cx="7104788" cy="5328592"/>
          </a:xfrm>
          <a:prstGeom prst="rect">
            <a:avLst/>
          </a:prstGeom>
        </p:spPr>
      </p:pic>
    </p:spTree>
    <p:extLst>
      <p:ext uri="{BB962C8B-B14F-4D97-AF65-F5344CB8AC3E}">
        <p14:creationId xmlns:p14="http://schemas.microsoft.com/office/powerpoint/2010/main" val="35376716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C6ADCB-3B9A-4982-B836-8D12BCFB26B0}"/>
              </a:ext>
            </a:extLst>
          </p:cNvPr>
          <p:cNvPicPr>
            <a:picLocks noChangeAspect="1"/>
          </p:cNvPicPr>
          <p:nvPr/>
        </p:nvPicPr>
        <p:blipFill>
          <a:blip r:embed="rId3"/>
          <a:stretch>
            <a:fillRect/>
          </a:stretch>
        </p:blipFill>
        <p:spPr>
          <a:xfrm>
            <a:off x="914400" y="1371600"/>
            <a:ext cx="7315200" cy="4114800"/>
          </a:xfrm>
          <a:prstGeom prst="rect">
            <a:avLst/>
          </a:prstGeom>
        </p:spPr>
      </p:pic>
      <p:pic>
        <p:nvPicPr>
          <p:cNvPr id="4" name="Picture 3">
            <a:extLst>
              <a:ext uri="{FF2B5EF4-FFF2-40B4-BE49-F238E27FC236}">
                <a16:creationId xmlns:a16="http://schemas.microsoft.com/office/drawing/2014/main" id="{2FB9CAD2-C470-4943-8E30-BC728DE6BEB7}"/>
              </a:ext>
            </a:extLst>
          </p:cNvPr>
          <p:cNvPicPr>
            <a:picLocks noChangeAspect="1"/>
          </p:cNvPicPr>
          <p:nvPr/>
        </p:nvPicPr>
        <p:blipFill>
          <a:blip r:embed="rId4"/>
          <a:stretch>
            <a:fillRect/>
          </a:stretch>
        </p:blipFill>
        <p:spPr>
          <a:xfrm>
            <a:off x="814636" y="476672"/>
            <a:ext cx="7514728" cy="5636046"/>
          </a:xfrm>
          <a:prstGeom prst="rect">
            <a:avLst/>
          </a:prstGeom>
        </p:spPr>
      </p:pic>
    </p:spTree>
    <p:extLst>
      <p:ext uri="{BB962C8B-B14F-4D97-AF65-F5344CB8AC3E}">
        <p14:creationId xmlns:p14="http://schemas.microsoft.com/office/powerpoint/2010/main" val="232839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18D3FC-9D4B-46C3-85BA-4C7BEED4D684}"/>
              </a:ext>
            </a:extLst>
          </p:cNvPr>
          <p:cNvPicPr>
            <a:picLocks noChangeAspect="1"/>
          </p:cNvPicPr>
          <p:nvPr/>
        </p:nvPicPr>
        <p:blipFill rotWithShape="1">
          <a:blip r:embed="rId3"/>
          <a:srcRect l="1963" t="8657" r="56818" b="25193"/>
          <a:stretch/>
        </p:blipFill>
        <p:spPr>
          <a:xfrm>
            <a:off x="971600" y="58762"/>
            <a:ext cx="6300191" cy="6740476"/>
          </a:xfrm>
          <a:prstGeom prst="rect">
            <a:avLst/>
          </a:prstGeom>
        </p:spPr>
      </p:pic>
    </p:spTree>
    <p:extLst>
      <p:ext uri="{BB962C8B-B14F-4D97-AF65-F5344CB8AC3E}">
        <p14:creationId xmlns:p14="http://schemas.microsoft.com/office/powerpoint/2010/main" val="32724273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18D3FC-9D4B-46C3-85BA-4C7BEED4D684}"/>
              </a:ext>
            </a:extLst>
          </p:cNvPr>
          <p:cNvPicPr>
            <a:picLocks noChangeAspect="1"/>
          </p:cNvPicPr>
          <p:nvPr/>
        </p:nvPicPr>
        <p:blipFill rotWithShape="1">
          <a:blip r:embed="rId3"/>
          <a:srcRect l="39852" t="8657" r="5112" b="25193"/>
          <a:stretch/>
        </p:blipFill>
        <p:spPr>
          <a:xfrm>
            <a:off x="179512" y="-25436"/>
            <a:ext cx="8622196" cy="6908871"/>
          </a:xfrm>
          <a:prstGeom prst="rect">
            <a:avLst/>
          </a:prstGeom>
        </p:spPr>
      </p:pic>
    </p:spTree>
    <p:extLst>
      <p:ext uri="{BB962C8B-B14F-4D97-AF65-F5344CB8AC3E}">
        <p14:creationId xmlns:p14="http://schemas.microsoft.com/office/powerpoint/2010/main" val="28962266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What can go wrong?</a:t>
            </a:r>
          </a:p>
        </p:txBody>
      </p:sp>
      <p:sp>
        <p:nvSpPr>
          <p:cNvPr id="3" name="AutoShape 2" descr="Image result for sad building"/>
          <p:cNvSpPr>
            <a:spLocks noChangeAspect="1" noChangeArrowheads="1"/>
          </p:cNvSpPr>
          <p:nvPr/>
        </p:nvSpPr>
        <p:spPr bwMode="auto">
          <a:xfrm>
            <a:off x="2771800" y="3212976"/>
            <a:ext cx="1944216" cy="19442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63888" y="2564904"/>
            <a:ext cx="5366370" cy="4024778"/>
          </a:xfrm>
          <a:prstGeom prst="rect">
            <a:avLst/>
          </a:prstGeom>
        </p:spPr>
      </p:pic>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2" y="1559303"/>
            <a:ext cx="3915285" cy="3307345"/>
          </a:xfrm>
          <a:prstGeom prst="rect">
            <a:avLst/>
          </a:prstGeom>
        </p:spPr>
      </p:pic>
    </p:spTree>
    <p:extLst>
      <p:ext uri="{BB962C8B-B14F-4D97-AF65-F5344CB8AC3E}">
        <p14:creationId xmlns:p14="http://schemas.microsoft.com/office/powerpoint/2010/main" val="20140626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1385" y="135520"/>
            <a:ext cx="2790182" cy="1278466"/>
          </a:xfrm>
        </p:spPr>
        <p:txBody>
          <a:bodyPr>
            <a:normAutofit/>
          </a:bodyPr>
          <a:lstStyle/>
          <a:p>
            <a:r>
              <a:rPr lang="en-GB" sz="6000" dirty="0"/>
              <a:t>Roof</a:t>
            </a:r>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5076056" y="774753"/>
            <a:ext cx="3960000" cy="2560302"/>
          </a:xfrm>
          <a:prstGeom prst="rect">
            <a:avLst/>
          </a:prstGeom>
          <a:ln>
            <a:noFill/>
          </a:ln>
          <a:effectLst>
            <a:outerShdw blurRad="292100" dist="139700" dir="2700000" algn="tl" rotWithShape="0">
              <a:srgbClr val="333333">
                <a:alpha val="0"/>
              </a:srgbClr>
            </a:outerShdw>
          </a:effectLst>
        </p:spPr>
      </p:pic>
      <p:sp>
        <p:nvSpPr>
          <p:cNvPr id="4" name="Text Placeholder 3"/>
          <p:cNvSpPr>
            <a:spLocks noGrp="1"/>
          </p:cNvSpPr>
          <p:nvPr>
            <p:ph type="body" sz="half" idx="2"/>
          </p:nvPr>
        </p:nvSpPr>
        <p:spPr>
          <a:xfrm>
            <a:off x="539552" y="1444497"/>
            <a:ext cx="3008313" cy="5090244"/>
          </a:xfrm>
        </p:spPr>
        <p:txBody>
          <a:bodyPr>
            <a:normAutofit/>
          </a:bodyPr>
          <a:lstStyle/>
          <a:p>
            <a:pPr marL="285750" indent="-285750">
              <a:buFont typeface="Arial" panose="020B0604020202020204" pitchFamily="34" charset="0"/>
              <a:buChar char="•"/>
            </a:pPr>
            <a:r>
              <a:rPr lang="en-GB" sz="2400" b="1" dirty="0"/>
              <a:t>Tiles </a:t>
            </a:r>
            <a:r>
              <a:rPr lang="en-GB" sz="2400" dirty="0"/>
              <a:t>can slip or get broken</a:t>
            </a:r>
          </a:p>
          <a:p>
            <a:pPr marL="285750" indent="-285750">
              <a:buFont typeface="Arial" panose="020B0604020202020204" pitchFamily="34" charset="0"/>
              <a:buChar char="•"/>
            </a:pPr>
            <a:r>
              <a:rPr lang="en-GB" sz="2400" b="1" dirty="0"/>
              <a:t>Thatching</a:t>
            </a:r>
            <a:r>
              <a:rPr lang="en-GB" sz="2400" dirty="0"/>
              <a:t> can begin to rot or get damaged</a:t>
            </a:r>
          </a:p>
        </p:txBody>
      </p:sp>
      <p:pic>
        <p:nvPicPr>
          <p:cNvPr id="6" name="Picture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076056" y="3820296"/>
            <a:ext cx="3960000" cy="2696943"/>
          </a:xfrm>
          <a:prstGeom prst="rect">
            <a:avLst/>
          </a:prstGeom>
        </p:spPr>
      </p:pic>
      <p:pic>
        <p:nvPicPr>
          <p:cNvPr id="7" name="Picture 2">
            <a:extLst>
              <a:ext uri="{FF2B5EF4-FFF2-40B4-BE49-F238E27FC236}">
                <a16:creationId xmlns:a16="http://schemas.microsoft.com/office/drawing/2014/main" id="{227F9157-9E8F-40AC-90BB-46DAA459CC03}"/>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55576" y="3820296"/>
            <a:ext cx="4149950" cy="2700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08195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05229"/>
            <a:ext cx="2790182" cy="775499"/>
          </a:xfrm>
        </p:spPr>
        <p:txBody>
          <a:bodyPr>
            <a:normAutofit/>
          </a:bodyPr>
          <a:lstStyle/>
          <a:p>
            <a:r>
              <a:rPr lang="en-GB" sz="4800"/>
              <a:t>Roof</a:t>
            </a:r>
            <a:endParaRPr lang="en-GB" sz="48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a:ext>
            </a:extLst>
          </a:blip>
          <a:stretch>
            <a:fillRect/>
          </a:stretch>
        </p:blipFill>
        <p:spPr>
          <a:xfrm>
            <a:off x="4997790" y="4077072"/>
            <a:ext cx="4122140" cy="2748092"/>
          </a:xfr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02299" y="525087"/>
            <a:ext cx="3041701" cy="3016305"/>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83568" y="4079351"/>
            <a:ext cx="4122140" cy="2725755"/>
          </a:xfrm>
          <a:prstGeom prst="rect">
            <a:avLst/>
          </a:prstGeom>
        </p:spPr>
      </p:pic>
      <p:sp>
        <p:nvSpPr>
          <p:cNvPr id="9" name="TextBox 8">
            <a:extLst>
              <a:ext uri="{FF2B5EF4-FFF2-40B4-BE49-F238E27FC236}">
                <a16:creationId xmlns:a16="http://schemas.microsoft.com/office/drawing/2014/main" id="{7D36CC80-4239-47CA-A9A0-12E198F9AC66}"/>
              </a:ext>
            </a:extLst>
          </p:cNvPr>
          <p:cNvSpPr txBox="1"/>
          <p:nvPr/>
        </p:nvSpPr>
        <p:spPr>
          <a:xfrm>
            <a:off x="251520" y="981976"/>
            <a:ext cx="2790182" cy="2677656"/>
          </a:xfrm>
          <a:prstGeom prst="rect">
            <a:avLst/>
          </a:prstGeom>
          <a:noFill/>
        </p:spPr>
        <p:txBody>
          <a:bodyPr wrap="square">
            <a:spAutoFit/>
          </a:bodyPr>
          <a:lstStyle/>
          <a:p>
            <a:pPr marL="285750" indent="-285750">
              <a:buFont typeface="Arial" panose="020B0604020202020204" pitchFamily="34" charset="0"/>
              <a:buChar char="•"/>
            </a:pPr>
            <a:r>
              <a:rPr lang="en-GB" sz="2400" b="1" dirty="0"/>
              <a:t>Flashing</a:t>
            </a:r>
            <a:r>
              <a:rPr lang="en-GB" sz="2400" dirty="0"/>
              <a:t> around chimneys can become damaged or can split</a:t>
            </a:r>
          </a:p>
          <a:p>
            <a:pPr marL="285750" indent="-285750">
              <a:buFont typeface="Arial" panose="020B0604020202020204" pitchFamily="34" charset="0"/>
              <a:buChar char="•"/>
            </a:pPr>
            <a:r>
              <a:rPr lang="en-GB" sz="2400" b="1" dirty="0"/>
              <a:t>Lead</a:t>
            </a:r>
            <a:r>
              <a:rPr lang="en-GB" sz="2400" dirty="0"/>
              <a:t> can become fatigued or can even be stolen</a:t>
            </a:r>
          </a:p>
        </p:txBody>
      </p:sp>
      <p:pic>
        <p:nvPicPr>
          <p:cNvPr id="4" name="Picture 2" descr="Image result for lead roof flashing">
            <a:extLst>
              <a:ext uri="{FF2B5EF4-FFF2-40B4-BE49-F238E27FC236}">
                <a16:creationId xmlns:a16="http://schemas.microsoft.com/office/drawing/2014/main" id="{6AE41CAB-D6BF-4B02-ADFD-F5756E0BC0FE}"/>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3077962" y="525088"/>
            <a:ext cx="2790182" cy="3016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5009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95536" y="273050"/>
            <a:ext cx="2790182" cy="1278466"/>
          </a:xfrm>
        </p:spPr>
        <p:txBody>
          <a:bodyPr>
            <a:noAutofit/>
          </a:bodyPr>
          <a:lstStyle/>
          <a:p>
            <a:r>
              <a:rPr lang="en-GB" sz="4000" dirty="0"/>
              <a:t>Rainwater goods</a:t>
            </a:r>
          </a:p>
        </p:txBody>
      </p:sp>
      <p:pic>
        <p:nvPicPr>
          <p:cNvPr id="8" name="Content Placeholder 7"/>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831032" y="273050"/>
            <a:ext cx="4095389" cy="3155950"/>
          </a:xfrm>
        </p:spPr>
      </p:pic>
      <p:sp>
        <p:nvSpPr>
          <p:cNvPr id="7" name="Text Placeholder 6"/>
          <p:cNvSpPr>
            <a:spLocks noGrp="1"/>
          </p:cNvSpPr>
          <p:nvPr>
            <p:ph type="body" sz="half" idx="2"/>
          </p:nvPr>
        </p:nvSpPr>
        <p:spPr>
          <a:xfrm>
            <a:off x="539552" y="1700808"/>
            <a:ext cx="2790182" cy="2584449"/>
          </a:xfrm>
        </p:spPr>
        <p:txBody>
          <a:bodyPr>
            <a:noAutofit/>
          </a:bodyPr>
          <a:lstStyle/>
          <a:p>
            <a:pPr marL="285750" indent="-285750">
              <a:buFont typeface="Arial" panose="020B0604020202020204" pitchFamily="34" charset="0"/>
              <a:buChar char="•"/>
            </a:pPr>
            <a:r>
              <a:rPr lang="en-GB" sz="2400" dirty="0"/>
              <a:t>Can </a:t>
            </a:r>
            <a:r>
              <a:rPr lang="en-GB" sz="2400" b="1" dirty="0"/>
              <a:t>split or break </a:t>
            </a:r>
            <a:r>
              <a:rPr lang="en-GB" sz="2400" dirty="0"/>
              <a:t>in bad weather</a:t>
            </a:r>
          </a:p>
        </p:txBody>
      </p:sp>
      <p:pic>
        <p:nvPicPr>
          <p:cNvPr id="6" name="Picture 5">
            <a:extLst>
              <a:ext uri="{FF2B5EF4-FFF2-40B4-BE49-F238E27FC236}">
                <a16:creationId xmlns:a16="http://schemas.microsoft.com/office/drawing/2014/main" id="{746F37FD-6F29-4031-AB04-85C415AC56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831031" y="3483220"/>
            <a:ext cx="4095389" cy="3155950"/>
          </a:xfrm>
          <a:prstGeom prst="rect">
            <a:avLst/>
          </a:prstGeom>
        </p:spPr>
      </p:pic>
      <p:pic>
        <p:nvPicPr>
          <p:cNvPr id="10" name="Content Placeholder 5" descr="GuttersandDownpipes-UnionChapelBrokenDownpipe.jpg">
            <a:extLst>
              <a:ext uri="{FF2B5EF4-FFF2-40B4-BE49-F238E27FC236}">
                <a16:creationId xmlns:a16="http://schemas.microsoft.com/office/drawing/2014/main" id="{77AA6B9E-2D2C-4C43-8C6A-35AF7B2E38E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581559" y="3483221"/>
            <a:ext cx="3206465" cy="3114132"/>
          </a:xfrm>
          <a:prstGeom prst="rect">
            <a:avLst/>
          </a:prstGeom>
        </p:spPr>
      </p:pic>
    </p:spTree>
    <p:extLst>
      <p:ext uri="{BB962C8B-B14F-4D97-AF65-F5344CB8AC3E}">
        <p14:creationId xmlns:p14="http://schemas.microsoft.com/office/powerpoint/2010/main" val="1650212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37544"/>
            <a:ext cx="3315714" cy="654831"/>
          </a:xfrm>
        </p:spPr>
        <p:txBody>
          <a:bodyPr>
            <a:noAutofit/>
          </a:bodyPr>
          <a:lstStyle/>
          <a:p>
            <a:r>
              <a:rPr lang="en-GB" sz="3600" dirty="0"/>
              <a:t>Rainwater goods</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2471331" y="3209860"/>
            <a:ext cx="2293937" cy="3600001"/>
          </a:xfrm>
        </p:spPr>
      </p:pic>
      <p:pic>
        <p:nvPicPr>
          <p:cNvPr id="7" name="Picture 6"/>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263792" y="3213376"/>
            <a:ext cx="1772704" cy="3600000"/>
          </a:xfrm>
          <a:prstGeom prst="rect">
            <a:avLst/>
          </a:prstGeom>
        </p:spPr>
      </p:pic>
      <p:pic>
        <p:nvPicPr>
          <p:cNvPr id="9" name="Picture 8"/>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864774" y="3209862"/>
            <a:ext cx="2299514" cy="3600000"/>
          </a:xfrm>
          <a:prstGeom prst="rect">
            <a:avLst/>
          </a:prstGeom>
        </p:spPr>
      </p:pic>
      <p:pic>
        <p:nvPicPr>
          <p:cNvPr id="6" name="Picture 5">
            <a:extLst>
              <a:ext uri="{FF2B5EF4-FFF2-40B4-BE49-F238E27FC236}">
                <a16:creationId xmlns:a16="http://schemas.microsoft.com/office/drawing/2014/main" id="{43C92BE9-9695-4C12-A6AA-B49ADE52A39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64773" y="37355"/>
            <a:ext cx="4209063" cy="3041744"/>
          </a:xfrm>
          <a:prstGeom prst="rect">
            <a:avLst/>
          </a:prstGeom>
        </p:spPr>
      </p:pic>
      <p:sp>
        <p:nvSpPr>
          <p:cNvPr id="11" name="TextBox 10">
            <a:extLst>
              <a:ext uri="{FF2B5EF4-FFF2-40B4-BE49-F238E27FC236}">
                <a16:creationId xmlns:a16="http://schemas.microsoft.com/office/drawing/2014/main" id="{52B7C975-0D2F-4D23-A7F5-004081A95A42}"/>
              </a:ext>
            </a:extLst>
          </p:cNvPr>
          <p:cNvSpPr txBox="1"/>
          <p:nvPr/>
        </p:nvSpPr>
        <p:spPr>
          <a:xfrm>
            <a:off x="259033" y="1084298"/>
            <a:ext cx="4020194" cy="1938992"/>
          </a:xfrm>
          <a:prstGeom prst="rect">
            <a:avLst/>
          </a:prstGeom>
          <a:noFill/>
        </p:spPr>
        <p:txBody>
          <a:bodyPr wrap="square">
            <a:spAutoFit/>
          </a:bodyPr>
          <a:lstStyle/>
          <a:p>
            <a:pPr marL="285750" indent="-285750">
              <a:buFont typeface="Arial" panose="020B0604020202020204" pitchFamily="34" charset="0"/>
              <a:buChar char="•"/>
            </a:pPr>
            <a:r>
              <a:rPr lang="en-GB" sz="2400" dirty="0"/>
              <a:t>Can become </a:t>
            </a:r>
            <a:r>
              <a:rPr lang="en-GB" sz="2400" b="1" dirty="0"/>
              <a:t>blocked</a:t>
            </a:r>
            <a:r>
              <a:rPr lang="en-GB" sz="2400" dirty="0"/>
              <a:t> with vegetation, nests or ice</a:t>
            </a:r>
          </a:p>
          <a:p>
            <a:pPr marL="285750" indent="-285750">
              <a:buFont typeface="Arial" panose="020B0604020202020204" pitchFamily="34" charset="0"/>
              <a:buChar char="•"/>
            </a:pPr>
            <a:r>
              <a:rPr lang="en-GB" sz="2400" dirty="0"/>
              <a:t>If not maintained or fitted correctly it can </a:t>
            </a:r>
            <a:r>
              <a:rPr lang="en-GB" sz="2400" b="1" dirty="0"/>
              <a:t>direct water </a:t>
            </a:r>
            <a:r>
              <a:rPr lang="en-GB" sz="2400" dirty="0"/>
              <a:t>onto the building</a:t>
            </a:r>
          </a:p>
        </p:txBody>
      </p:sp>
    </p:spTree>
    <p:extLst>
      <p:ext uri="{BB962C8B-B14F-4D97-AF65-F5344CB8AC3E}">
        <p14:creationId xmlns:p14="http://schemas.microsoft.com/office/powerpoint/2010/main" val="72154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3E93247-6229-44AB-A550-739E971E6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57250"/>
            <a:ext cx="9144000" cy="51435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a:ln>
                <a:noFill/>
              </a:ln>
              <a:solidFill>
                <a:srgbClr val="FFFFFF"/>
              </a:solidFill>
              <a:effectLst/>
              <a:uLnTx/>
              <a:uFillTx/>
              <a:latin typeface="Calisto MT"/>
              <a:ea typeface="+mn-ea"/>
              <a:cs typeface="+mn-cs"/>
            </a:endParaRPr>
          </a:p>
        </p:txBody>
      </p:sp>
      <p:sp>
        <p:nvSpPr>
          <p:cNvPr id="2" name="Title 1">
            <a:extLst>
              <a:ext uri="{FF2B5EF4-FFF2-40B4-BE49-F238E27FC236}">
                <a16:creationId xmlns:a16="http://schemas.microsoft.com/office/drawing/2014/main" id="{265A9A30-3E40-4E57-9F7E-6724F878BC21}"/>
              </a:ext>
            </a:extLst>
          </p:cNvPr>
          <p:cNvSpPr>
            <a:spLocks noGrp="1"/>
          </p:cNvSpPr>
          <p:nvPr>
            <p:ph type="ctrTitle"/>
          </p:nvPr>
        </p:nvSpPr>
        <p:spPr>
          <a:xfrm>
            <a:off x="485775" y="1511069"/>
            <a:ext cx="3920378" cy="2903357"/>
          </a:xfrm>
        </p:spPr>
        <p:txBody>
          <a:bodyPr>
            <a:normAutofit/>
          </a:bodyPr>
          <a:lstStyle/>
          <a:p>
            <a:pPr>
              <a:lnSpc>
                <a:spcPct val="90000"/>
              </a:lnSpc>
            </a:pPr>
            <a:r>
              <a:rPr lang="en-GB" dirty="0"/>
              <a:t>The Carrington Townscape Heritage project </a:t>
            </a:r>
          </a:p>
        </p:txBody>
      </p:sp>
      <p:cxnSp>
        <p:nvCxnSpPr>
          <p:cNvPr id="10" name="Straight Connector 9">
            <a:extLst>
              <a:ext uri="{FF2B5EF4-FFF2-40B4-BE49-F238E27FC236}">
                <a16:creationId xmlns:a16="http://schemas.microsoft.com/office/drawing/2014/main" id="{EE2E603F-4A95-4FE8-BB06-211DFD75DB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1400175"/>
            <a:ext cx="3686175" cy="0"/>
          </a:xfrm>
          <a:prstGeom prst="line">
            <a:avLst/>
          </a:prstGeom>
          <a:ln w="444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7CC41EB-2D81-4303-9171-6401B388BA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0075" y="5457825"/>
            <a:ext cx="368617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C9C753B-3D60-4508-AD71-5FCDE91BD2BB}"/>
              </a:ext>
            </a:extLst>
          </p:cNvPr>
          <p:cNvPicPr>
            <a:picLocks noChangeAspect="1"/>
          </p:cNvPicPr>
          <p:nvPr/>
        </p:nvPicPr>
        <p:blipFill rotWithShape="1">
          <a:blip r:embed="rId3"/>
          <a:srcRect l="26750" t="23267" r="46500" b="12711"/>
          <a:stretch/>
        </p:blipFill>
        <p:spPr>
          <a:xfrm>
            <a:off x="5211855" y="1365355"/>
            <a:ext cx="1689008" cy="2273816"/>
          </a:xfrm>
          <a:prstGeom prst="rect">
            <a:avLst/>
          </a:prstGeom>
        </p:spPr>
      </p:pic>
      <p:pic>
        <p:nvPicPr>
          <p:cNvPr id="9" name="Picture 8">
            <a:extLst>
              <a:ext uri="{FF2B5EF4-FFF2-40B4-BE49-F238E27FC236}">
                <a16:creationId xmlns:a16="http://schemas.microsoft.com/office/drawing/2014/main" id="{6B0FE835-9E39-4416-96EA-833E66A97FA3}"/>
              </a:ext>
            </a:extLst>
          </p:cNvPr>
          <p:cNvPicPr>
            <a:picLocks noChangeAspect="1"/>
          </p:cNvPicPr>
          <p:nvPr/>
        </p:nvPicPr>
        <p:blipFill rotWithShape="1">
          <a:blip r:embed="rId4"/>
          <a:srcRect l="26833" t="25630" r="46250" b="13926"/>
          <a:stretch/>
        </p:blipFill>
        <p:spPr>
          <a:xfrm>
            <a:off x="7075118" y="1253655"/>
            <a:ext cx="1796891" cy="2269757"/>
          </a:xfrm>
          <a:prstGeom prst="rect">
            <a:avLst/>
          </a:prstGeom>
        </p:spPr>
      </p:pic>
      <p:pic>
        <p:nvPicPr>
          <p:cNvPr id="13" name="Picture 12">
            <a:extLst>
              <a:ext uri="{FF2B5EF4-FFF2-40B4-BE49-F238E27FC236}">
                <a16:creationId xmlns:a16="http://schemas.microsoft.com/office/drawing/2014/main" id="{FA43C241-FEE8-450A-AB6B-B209D37B90EC}"/>
              </a:ext>
            </a:extLst>
          </p:cNvPr>
          <p:cNvPicPr>
            <a:picLocks noChangeAspect="1"/>
          </p:cNvPicPr>
          <p:nvPr/>
        </p:nvPicPr>
        <p:blipFill rotWithShape="1">
          <a:blip r:embed="rId5"/>
          <a:srcRect l="26749" t="27111" r="46167" b="12712"/>
          <a:stretch/>
        </p:blipFill>
        <p:spPr>
          <a:xfrm>
            <a:off x="7087619" y="3639171"/>
            <a:ext cx="1796891" cy="2245820"/>
          </a:xfrm>
          <a:prstGeom prst="rect">
            <a:avLst/>
          </a:prstGeom>
        </p:spPr>
      </p:pic>
      <p:pic>
        <p:nvPicPr>
          <p:cNvPr id="15" name="Picture 14">
            <a:extLst>
              <a:ext uri="{FF2B5EF4-FFF2-40B4-BE49-F238E27FC236}">
                <a16:creationId xmlns:a16="http://schemas.microsoft.com/office/drawing/2014/main" id="{8AE29E05-7C64-48EB-A755-243BF40CA6B2}"/>
              </a:ext>
            </a:extLst>
          </p:cNvPr>
          <p:cNvPicPr>
            <a:picLocks noChangeAspect="1"/>
          </p:cNvPicPr>
          <p:nvPr/>
        </p:nvPicPr>
        <p:blipFill rotWithShape="1">
          <a:blip r:embed="rId6"/>
          <a:srcRect l="8084" t="18962" r="29250" b="12712"/>
          <a:stretch/>
        </p:blipFill>
        <p:spPr>
          <a:xfrm>
            <a:off x="4016001" y="3909877"/>
            <a:ext cx="2871001" cy="1760767"/>
          </a:xfrm>
          <a:prstGeom prst="rect">
            <a:avLst/>
          </a:prstGeom>
        </p:spPr>
      </p:pic>
      <p:pic>
        <p:nvPicPr>
          <p:cNvPr id="17" name="Picture 16" descr="Logo&#10;&#10;Description automatically generated">
            <a:extLst>
              <a:ext uri="{FF2B5EF4-FFF2-40B4-BE49-F238E27FC236}">
                <a16:creationId xmlns:a16="http://schemas.microsoft.com/office/drawing/2014/main" id="{A15E7B26-5B8A-4271-8C6A-F57E8FF41D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02034" y="4707734"/>
            <a:ext cx="690467" cy="692494"/>
          </a:xfrm>
          <a:prstGeom prst="rect">
            <a:avLst/>
          </a:prstGeom>
        </p:spPr>
      </p:pic>
      <p:pic>
        <p:nvPicPr>
          <p:cNvPr id="19" name="Picture 18" descr="Graphical user interface, application&#10;&#10;Description automatically generated with medium confidence">
            <a:extLst>
              <a:ext uri="{FF2B5EF4-FFF2-40B4-BE49-F238E27FC236}">
                <a16:creationId xmlns:a16="http://schemas.microsoft.com/office/drawing/2014/main" id="{F564AB5E-69A9-4CDD-819E-A72CA3AAA89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742611" y="4876650"/>
            <a:ext cx="1166045" cy="383188"/>
          </a:xfrm>
          <a:prstGeom prst="rect">
            <a:avLst/>
          </a:prstGeom>
        </p:spPr>
      </p:pic>
      <p:pic>
        <p:nvPicPr>
          <p:cNvPr id="21" name="Picture 20" descr="Text&#10;&#10;Description automatically generated with medium confidence">
            <a:extLst>
              <a:ext uri="{FF2B5EF4-FFF2-40B4-BE49-F238E27FC236}">
                <a16:creationId xmlns:a16="http://schemas.microsoft.com/office/drawing/2014/main" id="{87794E09-659C-4A00-9ECE-9AF4E98C46C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4660" y="4876650"/>
            <a:ext cx="1106424" cy="398056"/>
          </a:xfrm>
          <a:prstGeom prst="rect">
            <a:avLst/>
          </a:prstGeom>
        </p:spPr>
      </p:pic>
    </p:spTree>
    <p:extLst>
      <p:ext uri="{BB962C8B-B14F-4D97-AF65-F5344CB8AC3E}">
        <p14:creationId xmlns:p14="http://schemas.microsoft.com/office/powerpoint/2010/main" val="26533617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F24F46C-F49B-4DAA-8D1F-06C1CA3C2F21}"/>
              </a:ext>
            </a:extLst>
          </p:cNvPr>
          <p:cNvPicPr>
            <a:picLocks noChangeAspect="1"/>
          </p:cNvPicPr>
          <p:nvPr/>
        </p:nvPicPr>
        <p:blipFill>
          <a:blip r:embed="rId3"/>
          <a:stretch>
            <a:fillRect/>
          </a:stretch>
        </p:blipFill>
        <p:spPr>
          <a:xfrm>
            <a:off x="5012206" y="3593554"/>
            <a:ext cx="4102964" cy="3060457"/>
          </a:xfrm>
          <a:prstGeom prst="rect">
            <a:avLst/>
          </a:prstGeom>
        </p:spPr>
      </p:pic>
      <p:sp>
        <p:nvSpPr>
          <p:cNvPr id="2" name="Title 1"/>
          <p:cNvSpPr>
            <a:spLocks noGrp="1"/>
          </p:cNvSpPr>
          <p:nvPr>
            <p:ph type="title"/>
          </p:nvPr>
        </p:nvSpPr>
        <p:spPr>
          <a:xfrm>
            <a:off x="323528" y="116632"/>
            <a:ext cx="2790182" cy="1278466"/>
          </a:xfrm>
        </p:spPr>
        <p:txBody>
          <a:bodyPr>
            <a:normAutofit/>
          </a:bodyPr>
          <a:lstStyle/>
          <a:p>
            <a:r>
              <a:rPr lang="en-GB" sz="6000" dirty="0"/>
              <a:t>Walls</a:t>
            </a:r>
          </a:p>
        </p:txBody>
      </p:sp>
      <p:sp>
        <p:nvSpPr>
          <p:cNvPr id="4" name="Text Placeholder 3"/>
          <p:cNvSpPr>
            <a:spLocks noGrp="1"/>
          </p:cNvSpPr>
          <p:nvPr>
            <p:ph type="body" sz="half" idx="2"/>
          </p:nvPr>
        </p:nvSpPr>
        <p:spPr>
          <a:xfrm>
            <a:off x="467544" y="1395098"/>
            <a:ext cx="3600400" cy="4946228"/>
          </a:xfrm>
        </p:spPr>
        <p:txBody>
          <a:bodyPr>
            <a:noAutofit/>
          </a:bodyPr>
          <a:lstStyle/>
          <a:p>
            <a:pPr marL="285750" indent="-285750">
              <a:buFont typeface="Arial" panose="020B0604020202020204" pitchFamily="34" charset="0"/>
              <a:buChar char="•"/>
            </a:pPr>
            <a:r>
              <a:rPr lang="en-GB" sz="2400" b="1" dirty="0"/>
              <a:t>Inappropriate materials </a:t>
            </a:r>
            <a:r>
              <a:rPr lang="en-GB" sz="2400" dirty="0"/>
              <a:t>can cause decay</a:t>
            </a:r>
          </a:p>
          <a:p>
            <a:pPr marL="285750" indent="-285750">
              <a:buFont typeface="Arial" panose="020B0604020202020204" pitchFamily="34" charset="0"/>
              <a:buChar char="•"/>
            </a:pPr>
            <a:r>
              <a:rPr lang="en-GB" sz="2400" dirty="0"/>
              <a:t>Moisture can get into walls and cause issues with </a:t>
            </a:r>
            <a:r>
              <a:rPr lang="en-GB" sz="2400" b="1" dirty="0"/>
              <a:t>frost and salt movement</a:t>
            </a:r>
          </a:p>
          <a:p>
            <a:pPr marL="285750" indent="-285750">
              <a:buFont typeface="Arial" panose="020B0604020202020204" pitchFamily="34" charset="0"/>
              <a:buChar char="•"/>
            </a:pPr>
            <a:endParaRPr lang="en-GB" sz="2400" dirty="0"/>
          </a:p>
        </p:txBody>
      </p:sp>
      <p:pic>
        <p:nvPicPr>
          <p:cNvPr id="8" name="Content Placeholder 5">
            <a:extLst>
              <a:ext uri="{FF2B5EF4-FFF2-40B4-BE49-F238E27FC236}">
                <a16:creationId xmlns:a16="http://schemas.microsoft.com/office/drawing/2014/main" id="{E5CCCE13-5133-46DF-929F-5881FAFF7C7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0988" y="4005064"/>
            <a:ext cx="3703960" cy="2511143"/>
          </a:xfrm>
          <a:prstGeom prst="rect">
            <a:avLst/>
          </a:prstGeom>
        </p:spPr>
      </p:pic>
      <p:pic>
        <p:nvPicPr>
          <p:cNvPr id="9" name="Picture 8">
            <a:extLst>
              <a:ext uri="{FF2B5EF4-FFF2-40B4-BE49-F238E27FC236}">
                <a16:creationId xmlns:a16="http://schemas.microsoft.com/office/drawing/2014/main" id="{B4768D14-4747-4241-8392-AE430C727D3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66956" y="2631233"/>
            <a:ext cx="2611009" cy="1924642"/>
          </a:xfrm>
          <a:prstGeom prst="rect">
            <a:avLst/>
          </a:prstGeom>
        </p:spPr>
      </p:pic>
      <p:pic>
        <p:nvPicPr>
          <p:cNvPr id="10" name="Picture 9">
            <a:extLst>
              <a:ext uri="{FF2B5EF4-FFF2-40B4-BE49-F238E27FC236}">
                <a16:creationId xmlns:a16="http://schemas.microsoft.com/office/drawing/2014/main" id="{D21297B9-BCEC-43B1-AECA-43B387FC0E6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311887" y="214198"/>
            <a:ext cx="4705727" cy="2179849"/>
          </a:xfrm>
          <a:prstGeom prst="rect">
            <a:avLst/>
          </a:prstGeom>
        </p:spPr>
      </p:pic>
    </p:spTree>
    <p:extLst>
      <p:ext uri="{BB962C8B-B14F-4D97-AF65-F5344CB8AC3E}">
        <p14:creationId xmlns:p14="http://schemas.microsoft.com/office/powerpoint/2010/main" val="1306471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2790182" cy="1278466"/>
          </a:xfrm>
        </p:spPr>
        <p:txBody>
          <a:bodyPr>
            <a:normAutofit/>
          </a:bodyPr>
          <a:lstStyle/>
          <a:p>
            <a:r>
              <a:rPr lang="en-GB" sz="6000" dirty="0"/>
              <a:t>Walls</a:t>
            </a:r>
          </a:p>
        </p:txBody>
      </p:sp>
      <p:sp>
        <p:nvSpPr>
          <p:cNvPr id="4" name="Text Placeholder 3"/>
          <p:cNvSpPr>
            <a:spLocks noGrp="1"/>
          </p:cNvSpPr>
          <p:nvPr>
            <p:ph type="body" sz="half" idx="2"/>
          </p:nvPr>
        </p:nvSpPr>
        <p:spPr>
          <a:xfrm>
            <a:off x="467544" y="1395098"/>
            <a:ext cx="3600400" cy="4946228"/>
          </a:xfrm>
        </p:spPr>
        <p:txBody>
          <a:bodyPr>
            <a:noAutofit/>
          </a:bodyPr>
          <a:lstStyle/>
          <a:p>
            <a:pPr marL="285750" indent="-285750">
              <a:buFont typeface="Arial" panose="020B0604020202020204" pitchFamily="34" charset="0"/>
              <a:buChar char="•"/>
            </a:pPr>
            <a:r>
              <a:rPr lang="en-GB" sz="2400" b="1" dirty="0"/>
              <a:t>Damp</a:t>
            </a:r>
            <a:r>
              <a:rPr lang="en-GB" sz="2400" dirty="0"/>
              <a:t> can penetrate from the base of the wall, sides or the top</a:t>
            </a:r>
          </a:p>
          <a:p>
            <a:pPr marL="285750" indent="-285750">
              <a:buFont typeface="Arial" panose="020B0604020202020204" pitchFamily="34" charset="0"/>
              <a:buChar char="•"/>
            </a:pPr>
            <a:r>
              <a:rPr lang="en-GB" sz="2400" b="1" dirty="0"/>
              <a:t>Movement</a:t>
            </a:r>
            <a:r>
              <a:rPr lang="en-GB" sz="2400" dirty="0"/>
              <a:t> can cause walls to fail</a:t>
            </a:r>
          </a:p>
          <a:p>
            <a:pPr marL="285750" indent="-285750">
              <a:buFont typeface="Arial" panose="020B0604020202020204" pitchFamily="34" charset="0"/>
              <a:buChar char="•"/>
            </a:pPr>
            <a:r>
              <a:rPr lang="en-GB" sz="2400" dirty="0"/>
              <a:t>Most issues are due to </a:t>
            </a:r>
            <a:r>
              <a:rPr lang="en-GB" sz="2400" b="1" dirty="0"/>
              <a:t>something else failing</a:t>
            </a:r>
          </a:p>
          <a:p>
            <a:pPr marL="285750" indent="-285750">
              <a:buFont typeface="Arial" panose="020B0604020202020204" pitchFamily="34" charset="0"/>
              <a:buChar char="•"/>
            </a:pPr>
            <a:endParaRPr lang="en-GB" sz="2400" dirty="0"/>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6514" y="3840498"/>
            <a:ext cx="3847156" cy="2885367"/>
          </a:xfrm>
          <a:prstGeom prst="rect">
            <a:avLst/>
          </a:prstGeom>
        </p:spPr>
      </p:pic>
      <p:pic>
        <p:nvPicPr>
          <p:cNvPr id="8" name="Picture 7">
            <a:extLst>
              <a:ext uri="{FF2B5EF4-FFF2-40B4-BE49-F238E27FC236}">
                <a16:creationId xmlns:a16="http://schemas.microsoft.com/office/drawing/2014/main" id="{918EE6B3-CE96-4AC2-8D8D-F87D04FB606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27584" y="4045130"/>
            <a:ext cx="4032448" cy="2680735"/>
          </a:xfrm>
          <a:prstGeom prst="rect">
            <a:avLst/>
          </a:prstGeom>
        </p:spPr>
      </p:pic>
      <p:pic>
        <p:nvPicPr>
          <p:cNvPr id="9" name="Picture 8">
            <a:extLst>
              <a:ext uri="{FF2B5EF4-FFF2-40B4-BE49-F238E27FC236}">
                <a16:creationId xmlns:a16="http://schemas.microsoft.com/office/drawing/2014/main" id="{07C8E2C7-8E20-4C18-A3E4-21B11E06C22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173489" y="113193"/>
            <a:ext cx="2790182" cy="3694930"/>
          </a:xfrm>
          <a:prstGeom prst="rect">
            <a:avLst/>
          </a:prstGeom>
        </p:spPr>
      </p:pic>
    </p:spTree>
    <p:extLst>
      <p:ext uri="{BB962C8B-B14F-4D97-AF65-F5344CB8AC3E}">
        <p14:creationId xmlns:p14="http://schemas.microsoft.com/office/powerpoint/2010/main" val="3824302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116632"/>
            <a:ext cx="2790182" cy="1278466"/>
          </a:xfrm>
        </p:spPr>
        <p:txBody>
          <a:bodyPr>
            <a:normAutofit/>
          </a:bodyPr>
          <a:lstStyle/>
          <a:p>
            <a:r>
              <a:rPr lang="en-GB" sz="6000" dirty="0"/>
              <a:t>Floors</a:t>
            </a:r>
          </a:p>
        </p:txBody>
      </p:sp>
      <p:pic>
        <p:nvPicPr>
          <p:cNvPr id="5" name="Content Placeholder 4"/>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163783" y="273050"/>
            <a:ext cx="3727880" cy="2795910"/>
          </a:xfrm>
        </p:spPr>
      </p:pic>
      <p:sp>
        <p:nvSpPr>
          <p:cNvPr id="4" name="Text Placeholder 3"/>
          <p:cNvSpPr>
            <a:spLocks noGrp="1"/>
          </p:cNvSpPr>
          <p:nvPr>
            <p:ph type="body" sz="half" idx="2"/>
          </p:nvPr>
        </p:nvSpPr>
        <p:spPr>
          <a:xfrm>
            <a:off x="467544" y="1395098"/>
            <a:ext cx="3672408" cy="2584449"/>
          </a:xfrm>
        </p:spPr>
        <p:txBody>
          <a:bodyPr>
            <a:noAutofit/>
          </a:bodyPr>
          <a:lstStyle/>
          <a:p>
            <a:pPr marL="285750" indent="-285750">
              <a:buFont typeface="Arial" panose="020B0604020202020204" pitchFamily="34" charset="0"/>
              <a:buChar char="•"/>
            </a:pPr>
            <a:r>
              <a:rPr lang="en-GB" sz="2400" b="1" dirty="0"/>
              <a:t>Moisture</a:t>
            </a:r>
            <a:r>
              <a:rPr lang="en-GB" sz="2400" dirty="0"/>
              <a:t> can penetrate from the ground or from the walls</a:t>
            </a:r>
          </a:p>
          <a:p>
            <a:pPr marL="285750" indent="-285750">
              <a:buFont typeface="Arial" panose="020B0604020202020204" pitchFamily="34" charset="0"/>
              <a:buChar char="•"/>
            </a:pPr>
            <a:r>
              <a:rPr lang="en-GB" sz="2400" b="1" dirty="0"/>
              <a:t>Leaks</a:t>
            </a:r>
            <a:r>
              <a:rPr lang="en-GB" sz="2400" dirty="0"/>
              <a:t> from interior items such as boilers or radiators can cause damage</a:t>
            </a:r>
          </a:p>
        </p:txBody>
      </p:sp>
      <p:pic>
        <p:nvPicPr>
          <p:cNvPr id="8" name="Picture 7"/>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87518" y="3897635"/>
            <a:ext cx="3727880" cy="2759323"/>
          </a:xfrm>
          <a:prstGeom prst="rect">
            <a:avLst/>
          </a:prstGeom>
        </p:spPr>
      </p:pic>
      <p:pic>
        <p:nvPicPr>
          <p:cNvPr id="6" name="Picture 5">
            <a:extLst>
              <a:ext uri="{FF2B5EF4-FFF2-40B4-BE49-F238E27FC236}">
                <a16:creationId xmlns:a16="http://schemas.microsoft.com/office/drawing/2014/main" id="{71B1BB98-07B6-40F1-B256-6AA550D35D3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660232" y="3142807"/>
            <a:ext cx="2231430" cy="3514151"/>
          </a:xfrm>
          <a:prstGeom prst="rect">
            <a:avLst/>
          </a:prstGeom>
        </p:spPr>
      </p:pic>
    </p:spTree>
    <p:extLst>
      <p:ext uri="{BB962C8B-B14F-4D97-AF65-F5344CB8AC3E}">
        <p14:creationId xmlns:p14="http://schemas.microsoft.com/office/powerpoint/2010/main" val="247305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27384"/>
            <a:ext cx="2790182" cy="789534"/>
          </a:xfrm>
        </p:spPr>
        <p:txBody>
          <a:bodyPr>
            <a:normAutofit/>
          </a:bodyPr>
          <a:lstStyle/>
          <a:p>
            <a:r>
              <a:rPr lang="en-GB" sz="4800" dirty="0"/>
              <a:t>Floors</a:t>
            </a:r>
          </a:p>
        </p:txBody>
      </p:sp>
      <p:pic>
        <p:nvPicPr>
          <p:cNvPr id="5" name="Content Placeholder 4"/>
          <p:cNvPicPr>
            <a:picLocks noGrp="1" noChangeAspect="1"/>
          </p:cNvPicPr>
          <p:nvPr>
            <p:ph idx="1"/>
          </p:nvPr>
        </p:nvPicPr>
        <p:blipFill rotWithShape="1">
          <a:blip r:embed="rId3" cstate="screen">
            <a:extLst>
              <a:ext uri="{28A0092B-C50C-407E-A947-70E740481C1C}">
                <a14:useLocalDpi xmlns:a14="http://schemas.microsoft.com/office/drawing/2010/main"/>
              </a:ext>
            </a:extLst>
          </a:blip>
          <a:srcRect/>
          <a:stretch/>
        </p:blipFill>
        <p:spPr>
          <a:xfrm>
            <a:off x="4421663" y="1122536"/>
            <a:ext cx="4436588" cy="3162721"/>
          </a:xfrm>
        </p:spPr>
      </p:pic>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42610" y="3239146"/>
            <a:ext cx="3452459" cy="3226355"/>
          </a:xfrm>
          <a:prstGeom prst="rect">
            <a:avLst/>
          </a:prstGeom>
        </p:spPr>
      </p:pic>
      <p:sp>
        <p:nvSpPr>
          <p:cNvPr id="10" name="Text Placeholder 3">
            <a:extLst>
              <a:ext uri="{FF2B5EF4-FFF2-40B4-BE49-F238E27FC236}">
                <a16:creationId xmlns:a16="http://schemas.microsoft.com/office/drawing/2014/main" id="{B15F4C9E-6B37-4D96-B50C-DD78DA874503}"/>
              </a:ext>
            </a:extLst>
          </p:cNvPr>
          <p:cNvSpPr>
            <a:spLocks noGrp="1"/>
          </p:cNvSpPr>
          <p:nvPr>
            <p:ph type="body" sz="half" idx="2"/>
          </p:nvPr>
        </p:nvSpPr>
        <p:spPr>
          <a:xfrm>
            <a:off x="323528" y="1017712"/>
            <a:ext cx="3866642" cy="2584449"/>
          </a:xfrm>
        </p:spPr>
        <p:txBody>
          <a:bodyPr>
            <a:noAutofit/>
          </a:bodyPr>
          <a:lstStyle/>
          <a:p>
            <a:pPr marL="285750" indent="-285750">
              <a:buFont typeface="Arial" panose="020B0604020202020204" pitchFamily="34" charset="0"/>
              <a:buChar char="•"/>
            </a:pPr>
            <a:r>
              <a:rPr lang="en-GB" sz="2400" dirty="0"/>
              <a:t>Spaces between floors may not be well </a:t>
            </a:r>
            <a:r>
              <a:rPr lang="en-GB" sz="2400" b="1" dirty="0"/>
              <a:t>ventilated</a:t>
            </a:r>
            <a:r>
              <a:rPr lang="en-GB" sz="2400" dirty="0"/>
              <a:t> encouraging mould growth, rot and pests</a:t>
            </a:r>
          </a:p>
        </p:txBody>
      </p:sp>
    </p:spTree>
    <p:extLst>
      <p:ext uri="{BB962C8B-B14F-4D97-AF65-F5344CB8AC3E}">
        <p14:creationId xmlns:p14="http://schemas.microsoft.com/office/powerpoint/2010/main" val="3652241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407218"/>
            <a:ext cx="2790182" cy="717526"/>
          </a:xfrm>
        </p:spPr>
        <p:txBody>
          <a:bodyPr>
            <a:normAutofit/>
          </a:bodyPr>
          <a:lstStyle/>
          <a:p>
            <a:r>
              <a:rPr lang="en-GB" sz="4400" dirty="0"/>
              <a:t>Timber</a:t>
            </a: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014358" y="3762778"/>
            <a:ext cx="4022138" cy="297859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029804" y="993130"/>
            <a:ext cx="4006692" cy="2651894"/>
          </a:xfrm>
          <a:prstGeom prst="rect">
            <a:avLst/>
          </a:prstGeom>
        </p:spPr>
      </p:pic>
      <p:sp>
        <p:nvSpPr>
          <p:cNvPr id="4" name="Content Placeholder 3">
            <a:extLst>
              <a:ext uri="{FF2B5EF4-FFF2-40B4-BE49-F238E27FC236}">
                <a16:creationId xmlns:a16="http://schemas.microsoft.com/office/drawing/2014/main" id="{D16F46CB-A6A7-473B-9C72-80EB8FBF1171}"/>
              </a:ext>
            </a:extLst>
          </p:cNvPr>
          <p:cNvSpPr>
            <a:spLocks noGrp="1"/>
          </p:cNvSpPr>
          <p:nvPr>
            <p:ph idx="1"/>
          </p:nvPr>
        </p:nvSpPr>
        <p:spPr>
          <a:xfrm>
            <a:off x="252064" y="1124744"/>
            <a:ext cx="4535962" cy="4873625"/>
          </a:xfrm>
        </p:spPr>
        <p:txBody>
          <a:bodyPr/>
          <a:lstStyle/>
          <a:p>
            <a:r>
              <a:rPr lang="en-GB" dirty="0"/>
              <a:t>Excess </a:t>
            </a:r>
            <a:r>
              <a:rPr lang="en-GB" b="1" dirty="0"/>
              <a:t>moisture</a:t>
            </a:r>
            <a:r>
              <a:rPr lang="en-GB" dirty="0"/>
              <a:t> weakens timber and makes it vulnerable to </a:t>
            </a:r>
            <a:r>
              <a:rPr lang="en-GB" b="1" dirty="0"/>
              <a:t>rot</a:t>
            </a:r>
          </a:p>
          <a:p>
            <a:r>
              <a:rPr lang="en-GB" dirty="0"/>
              <a:t>Can be due to </a:t>
            </a:r>
            <a:r>
              <a:rPr lang="en-GB" b="1" dirty="0"/>
              <a:t>condensation</a:t>
            </a:r>
            <a:r>
              <a:rPr lang="en-GB" dirty="0"/>
              <a:t> or leaks</a:t>
            </a:r>
          </a:p>
          <a:p>
            <a:r>
              <a:rPr lang="en-GB" sz="2400" dirty="0"/>
              <a:t>Damp timber can attract </a:t>
            </a:r>
            <a:r>
              <a:rPr lang="en-GB" sz="2400" b="1" dirty="0"/>
              <a:t>pests</a:t>
            </a:r>
          </a:p>
          <a:p>
            <a:r>
              <a:rPr lang="en-GB" sz="2400" dirty="0"/>
              <a:t>Decaying windows </a:t>
            </a:r>
            <a:r>
              <a:rPr lang="en-GB" dirty="0"/>
              <a:t>can </a:t>
            </a:r>
            <a:r>
              <a:rPr lang="en-GB" sz="2400" dirty="0"/>
              <a:t>become </a:t>
            </a:r>
            <a:r>
              <a:rPr lang="en-GB" sz="2400" b="1" dirty="0"/>
              <a:t>unsafe</a:t>
            </a:r>
          </a:p>
          <a:p>
            <a:pPr marL="0" indent="0">
              <a:buNone/>
            </a:pPr>
            <a:endParaRPr lang="en-GB" dirty="0"/>
          </a:p>
        </p:txBody>
      </p:sp>
      <p:pic>
        <p:nvPicPr>
          <p:cNvPr id="5" name="Picture 4" descr="An old brick building&#10;&#10;Description automatically generated">
            <a:extLst>
              <a:ext uri="{FF2B5EF4-FFF2-40B4-BE49-F238E27FC236}">
                <a16:creationId xmlns:a16="http://schemas.microsoft.com/office/drawing/2014/main" id="{9A0D502B-CD4F-4DA8-86C6-C2FAD9784AE5}"/>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a:ext>
            </a:extLst>
          </a:blip>
          <a:srcRect/>
          <a:stretch/>
        </p:blipFill>
        <p:spPr>
          <a:xfrm>
            <a:off x="1290781" y="3762779"/>
            <a:ext cx="3610411" cy="2978590"/>
          </a:xfrm>
          <a:prstGeom prst="rect">
            <a:avLst/>
          </a:prstGeom>
        </p:spPr>
      </p:pic>
    </p:spTree>
    <p:extLst>
      <p:ext uri="{BB962C8B-B14F-4D97-AF65-F5344CB8AC3E}">
        <p14:creationId xmlns:p14="http://schemas.microsoft.com/office/powerpoint/2010/main" val="3020386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23528" y="22300"/>
            <a:ext cx="3171100" cy="1278466"/>
          </a:xfrm>
        </p:spPr>
        <p:txBody>
          <a:bodyPr>
            <a:noAutofit/>
          </a:bodyPr>
          <a:lstStyle/>
          <a:p>
            <a:r>
              <a:rPr lang="en-GB" sz="4000" dirty="0"/>
              <a:t>Foundations</a:t>
            </a:r>
          </a:p>
        </p:txBody>
      </p:sp>
      <p:pic>
        <p:nvPicPr>
          <p:cNvPr id="2" name="Content Placeholder 1"/>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4716152" y="254312"/>
            <a:ext cx="4175510" cy="3131632"/>
          </a:xfrm>
        </p:spPr>
      </p:pic>
      <p:sp>
        <p:nvSpPr>
          <p:cNvPr id="7" name="Text Placeholder 6"/>
          <p:cNvSpPr>
            <a:spLocks noGrp="1"/>
          </p:cNvSpPr>
          <p:nvPr>
            <p:ph type="body" sz="half" idx="2"/>
          </p:nvPr>
        </p:nvSpPr>
        <p:spPr>
          <a:xfrm>
            <a:off x="486315" y="1412776"/>
            <a:ext cx="3869661" cy="4946228"/>
          </a:xfrm>
        </p:spPr>
        <p:txBody>
          <a:bodyPr>
            <a:normAutofit/>
          </a:bodyPr>
          <a:lstStyle/>
          <a:p>
            <a:pPr marL="285750" indent="-285750">
              <a:buFont typeface="Arial" panose="020B0604020202020204" pitchFamily="34" charset="0"/>
              <a:buChar char="•"/>
            </a:pPr>
            <a:r>
              <a:rPr lang="en-GB" sz="2400" dirty="0"/>
              <a:t>Can be affected by </a:t>
            </a:r>
            <a:r>
              <a:rPr lang="en-GB" sz="2400" b="1" dirty="0"/>
              <a:t>water, ice, ground movements</a:t>
            </a:r>
          </a:p>
          <a:p>
            <a:pPr marL="285750" indent="-285750">
              <a:buFont typeface="Arial" panose="020B0604020202020204" pitchFamily="34" charset="0"/>
              <a:buChar char="•"/>
            </a:pPr>
            <a:r>
              <a:rPr lang="en-GB" sz="2400" b="1" dirty="0"/>
              <a:t>Movement of water </a:t>
            </a:r>
            <a:r>
              <a:rPr lang="en-GB" sz="2400" dirty="0"/>
              <a:t>can affect the stability of the ground foundations are built on</a:t>
            </a:r>
          </a:p>
          <a:p>
            <a:pPr marL="285750" indent="-285750">
              <a:buFont typeface="Arial" panose="020B0604020202020204" pitchFamily="34" charset="0"/>
              <a:buChar char="•"/>
            </a:pPr>
            <a:r>
              <a:rPr lang="en-GB" sz="2400" dirty="0"/>
              <a:t>Sometimes no foundations are present!</a:t>
            </a: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716152" y="3501008"/>
            <a:ext cx="4175786" cy="3131840"/>
          </a:xfrm>
          <a:prstGeom prst="rect">
            <a:avLst/>
          </a:prstGeom>
        </p:spPr>
      </p:pic>
    </p:spTree>
    <p:extLst>
      <p:ext uri="{BB962C8B-B14F-4D97-AF65-F5344CB8AC3E}">
        <p14:creationId xmlns:p14="http://schemas.microsoft.com/office/powerpoint/2010/main" val="3753895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47927"/>
            <a:ext cx="2790182" cy="788785"/>
          </a:xfrm>
        </p:spPr>
        <p:txBody>
          <a:bodyPr>
            <a:normAutofit/>
          </a:bodyPr>
          <a:lstStyle/>
          <a:p>
            <a:r>
              <a:rPr lang="en-GB" sz="4000" dirty="0"/>
              <a:t>Foundations</a:t>
            </a:r>
          </a:p>
        </p:txBody>
      </p:sp>
      <p:pic>
        <p:nvPicPr>
          <p:cNvPr id="5" name="Content Placeholder 4"/>
          <p:cNvPicPr>
            <a:picLocks noGrp="1" noChangeAspect="1"/>
          </p:cNvPicPr>
          <p:nvPr>
            <p:ph idx="1"/>
          </p:nvPr>
        </p:nvPicPr>
        <p:blipFill>
          <a:blip r:embed="rId3" cstate="print">
            <a:extLst>
              <a:ext uri="{28A0092B-C50C-407E-A947-70E740481C1C}">
                <a14:useLocalDpi xmlns:a14="http://schemas.microsoft.com/office/drawing/2010/main"/>
              </a:ext>
            </a:extLst>
          </a:blip>
          <a:stretch>
            <a:fillRect/>
          </a:stretch>
        </p:blipFill>
        <p:spPr>
          <a:xfrm>
            <a:off x="3888122" y="260648"/>
            <a:ext cx="5048628" cy="3363687"/>
          </a:xfr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88121" y="3789040"/>
            <a:ext cx="5064126" cy="2830878"/>
          </a:xfrm>
          <a:prstGeom prst="rect">
            <a:avLst/>
          </a:prstGeom>
        </p:spPr>
      </p:pic>
      <p:sp>
        <p:nvSpPr>
          <p:cNvPr id="9" name="TextBox 8">
            <a:extLst>
              <a:ext uri="{FF2B5EF4-FFF2-40B4-BE49-F238E27FC236}">
                <a16:creationId xmlns:a16="http://schemas.microsoft.com/office/drawing/2014/main" id="{AA5E9093-91F6-4B97-A96C-7652F3FB2C0E}"/>
              </a:ext>
            </a:extLst>
          </p:cNvPr>
          <p:cNvSpPr txBox="1"/>
          <p:nvPr/>
        </p:nvSpPr>
        <p:spPr>
          <a:xfrm>
            <a:off x="241735" y="974633"/>
            <a:ext cx="3646386" cy="2677656"/>
          </a:xfrm>
          <a:prstGeom prst="rect">
            <a:avLst/>
          </a:prstGeom>
          <a:noFill/>
        </p:spPr>
        <p:txBody>
          <a:bodyPr wrap="square">
            <a:spAutoFit/>
          </a:bodyPr>
          <a:lstStyle/>
          <a:p>
            <a:pPr marL="285750" indent="-285750">
              <a:buFont typeface="Arial" panose="020B0604020202020204" pitchFamily="34" charset="0"/>
              <a:buChar char="•"/>
            </a:pPr>
            <a:r>
              <a:rPr lang="en-GB" sz="2400" b="1" dirty="0"/>
              <a:t>Vegetation</a:t>
            </a:r>
            <a:r>
              <a:rPr lang="en-GB" sz="2400" dirty="0"/>
              <a:t> can also effect the ground</a:t>
            </a:r>
          </a:p>
          <a:p>
            <a:pPr marL="285750" indent="-285750">
              <a:buFont typeface="Arial" panose="020B0604020202020204" pitchFamily="34" charset="0"/>
              <a:buChar char="•"/>
            </a:pPr>
            <a:r>
              <a:rPr lang="en-GB" sz="2400" b="1" dirty="0"/>
              <a:t>Subsidence</a:t>
            </a:r>
            <a:r>
              <a:rPr lang="en-GB" sz="2400" dirty="0"/>
              <a:t> can cause cracks in walls and foundations</a:t>
            </a:r>
          </a:p>
          <a:p>
            <a:pPr marL="285750" indent="-285750">
              <a:buFont typeface="Arial" panose="020B0604020202020204" pitchFamily="34" charset="0"/>
              <a:buChar char="•"/>
            </a:pPr>
            <a:r>
              <a:rPr lang="en-GB" sz="2400" dirty="0"/>
              <a:t>Movement may be </a:t>
            </a:r>
            <a:r>
              <a:rPr lang="en-GB" sz="2400" b="1" dirty="0"/>
              <a:t>historic</a:t>
            </a:r>
          </a:p>
        </p:txBody>
      </p:sp>
    </p:spTree>
    <p:extLst>
      <p:ext uri="{BB962C8B-B14F-4D97-AF65-F5344CB8AC3E}">
        <p14:creationId xmlns:p14="http://schemas.microsoft.com/office/powerpoint/2010/main" val="2542196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51520" y="548680"/>
            <a:ext cx="3312368" cy="1278466"/>
          </a:xfrm>
          <a:prstGeom prst="rect">
            <a:avLst/>
          </a:prstGeom>
        </p:spPr>
        <p:txBody>
          <a:bodyPr>
            <a:normAutofit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GB" sz="3200" dirty="0"/>
              <a:t>Poor Maintenance can lead to big problems</a:t>
            </a:r>
          </a:p>
        </p:txBody>
      </p:sp>
      <p:pic>
        <p:nvPicPr>
          <p:cNvPr id="5" name="Content Placeholder 4" descr="maintenanceProblemLiverpoolPV.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379781" y="123859"/>
            <a:ext cx="2848403" cy="6480000"/>
          </a:xfrm>
          <a:prstGeom prst="rect">
            <a:avLst/>
          </a:prstGeom>
        </p:spPr>
      </p:pic>
      <p:pic>
        <p:nvPicPr>
          <p:cNvPr id="7" name="Picture 6" descr="A car parked in front of a brick building&#10;&#10;Description automatically generated">
            <a:extLst>
              <a:ext uri="{FF2B5EF4-FFF2-40B4-BE49-F238E27FC236}">
                <a16:creationId xmlns:a16="http://schemas.microsoft.com/office/drawing/2014/main" id="{C2449895-090B-4112-B04A-D2244FD9AFA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286582" y="123859"/>
            <a:ext cx="2821935" cy="6480000"/>
          </a:xfrm>
          <a:prstGeom prst="rect">
            <a:avLst/>
          </a:prstGeom>
        </p:spPr>
      </p:pic>
    </p:spTree>
    <p:extLst>
      <p:ext uri="{BB962C8B-B14F-4D97-AF65-F5344CB8AC3E}">
        <p14:creationId xmlns:p14="http://schemas.microsoft.com/office/powerpoint/2010/main" val="1060243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6133D-1CA6-4F86-949B-3AA3041BE14B}"/>
              </a:ext>
            </a:extLst>
          </p:cNvPr>
          <p:cNvPicPr>
            <a:picLocks noChangeAspect="1"/>
          </p:cNvPicPr>
          <p:nvPr/>
        </p:nvPicPr>
        <p:blipFill>
          <a:blip r:embed="rId3"/>
          <a:stretch>
            <a:fillRect/>
          </a:stretch>
        </p:blipFill>
        <p:spPr>
          <a:xfrm>
            <a:off x="-1524000" y="67126"/>
            <a:ext cx="12072664" cy="6790874"/>
          </a:xfrm>
          <a:prstGeom prst="rect">
            <a:avLst/>
          </a:prstGeom>
        </p:spPr>
      </p:pic>
      <p:sp>
        <p:nvSpPr>
          <p:cNvPr id="2" name="Title 1"/>
          <p:cNvSpPr>
            <a:spLocks noGrp="1"/>
          </p:cNvSpPr>
          <p:nvPr>
            <p:ph type="title"/>
          </p:nvPr>
        </p:nvSpPr>
        <p:spPr>
          <a:xfrm>
            <a:off x="2141730" y="2348880"/>
            <a:ext cx="4860540" cy="1740520"/>
          </a:xfrm>
          <a:solidFill>
            <a:schemeClr val="bg1"/>
          </a:solidFill>
        </p:spPr>
        <p:txBody>
          <a:bodyPr>
            <a:normAutofit fontScale="90000"/>
          </a:bodyPr>
          <a:lstStyle/>
          <a:p>
            <a:pPr algn="ctr"/>
            <a:r>
              <a:rPr lang="en-GB" sz="6600" dirty="0">
                <a:solidFill>
                  <a:schemeClr val="tx1"/>
                </a:solidFill>
                <a:latin typeface="Verdana" panose="020B0604030504040204" pitchFamily="34" charset="0"/>
                <a:ea typeface="Verdana" panose="020B0604030504040204" pitchFamily="34" charset="0"/>
                <a:cs typeface="Verdana" panose="020B0604030504040204" pitchFamily="34" charset="0"/>
              </a:rPr>
              <a:t>Break</a:t>
            </a:r>
            <a:br>
              <a:rPr lang="en-GB" sz="6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GB" sz="6600" dirty="0">
                <a:solidFill>
                  <a:schemeClr val="tx1"/>
                </a:solidFill>
                <a:latin typeface="Verdana" panose="020B0604030504040204" pitchFamily="34" charset="0"/>
                <a:ea typeface="Verdana" panose="020B0604030504040204" pitchFamily="34" charset="0"/>
                <a:cs typeface="Verdana" panose="020B0604030504040204" pitchFamily="34" charset="0"/>
              </a:rPr>
              <a:t>10 Minutes</a:t>
            </a:r>
          </a:p>
        </p:txBody>
      </p:sp>
      <p:pic>
        <p:nvPicPr>
          <p:cNvPr id="4" name="Picture 5" descr="New HTL Logo">
            <a:extLst>
              <a:ext uri="{FF2B5EF4-FFF2-40B4-BE49-F238E27FC236}">
                <a16:creationId xmlns:a16="http://schemas.microsoft.com/office/drawing/2014/main" id="{849F5FA2-8294-40DA-BDDF-E6D622FE1874}"/>
              </a:ext>
            </a:extLst>
          </p:cNvPr>
          <p:cNvPicPr>
            <a:picLocks noChangeAspect="1" noChangeArrowheads="1"/>
          </p:cNvPicPr>
          <p:nvPr/>
        </p:nvPicPr>
        <p:blipFill>
          <a:blip r:embed="rId4" cstate="print"/>
          <a:srcRect/>
          <a:stretch>
            <a:fillRect/>
          </a:stretch>
        </p:blipFill>
        <p:spPr bwMode="auto">
          <a:xfrm>
            <a:off x="4572000" y="5909469"/>
            <a:ext cx="4572000" cy="948531"/>
          </a:xfrm>
          <a:prstGeom prst="rect">
            <a:avLst/>
          </a:prstGeom>
          <a:noFill/>
          <a:ln w="9525">
            <a:noFill/>
            <a:miter lim="800000"/>
            <a:headEnd/>
            <a:tailEnd/>
          </a:ln>
        </p:spPr>
      </p:pic>
    </p:spTree>
    <p:extLst>
      <p:ext uri="{BB962C8B-B14F-4D97-AF65-F5344CB8AC3E}">
        <p14:creationId xmlns:p14="http://schemas.microsoft.com/office/powerpoint/2010/main" val="1025882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04B35-3E79-4DD2-B7E0-6413603449B5}"/>
              </a:ext>
            </a:extLst>
          </p:cNvPr>
          <p:cNvPicPr>
            <a:picLocks noChangeAspect="1"/>
          </p:cNvPicPr>
          <p:nvPr/>
        </p:nvPicPr>
        <p:blipFill rotWithShape="1">
          <a:blip r:embed="rId3"/>
          <a:srcRect r="30086"/>
          <a:stretch/>
        </p:blipFill>
        <p:spPr>
          <a:xfrm>
            <a:off x="-1260648" y="0"/>
            <a:ext cx="10513168" cy="6858000"/>
          </a:xfrm>
          <a:prstGeom prst="rect">
            <a:avLst/>
          </a:prstGeom>
        </p:spPr>
      </p:pic>
      <p:sp>
        <p:nvSpPr>
          <p:cNvPr id="2" name="Title 1"/>
          <p:cNvSpPr>
            <a:spLocks noGrp="1"/>
          </p:cNvSpPr>
          <p:nvPr>
            <p:ph type="title"/>
          </p:nvPr>
        </p:nvSpPr>
        <p:spPr>
          <a:xfrm>
            <a:off x="1398143" y="2768600"/>
            <a:ext cx="6347714" cy="1320800"/>
          </a:xfrm>
          <a:solidFill>
            <a:schemeClr val="bg1"/>
          </a:solidFill>
        </p:spPr>
        <p:txBody>
          <a:bodyPr>
            <a:normAutofit/>
          </a:bodyPr>
          <a:lstStyle/>
          <a:p>
            <a:pPr algn="ctr"/>
            <a:r>
              <a:rPr lang="en-GB" sz="5400" dirty="0">
                <a:solidFill>
                  <a:schemeClr val="tx1"/>
                </a:solidFill>
                <a:latin typeface="Verdana" panose="020B0604030504040204" pitchFamily="34" charset="0"/>
                <a:ea typeface="Verdana" panose="020B0604030504040204" pitchFamily="34" charset="0"/>
                <a:cs typeface="Verdana" panose="020B0604030504040204" pitchFamily="34" charset="0"/>
              </a:rPr>
              <a:t>Spot the fault!</a:t>
            </a:r>
          </a:p>
        </p:txBody>
      </p:sp>
      <p:pic>
        <p:nvPicPr>
          <p:cNvPr id="4" name="Picture 5" descr="New HTL Logo">
            <a:extLst>
              <a:ext uri="{FF2B5EF4-FFF2-40B4-BE49-F238E27FC236}">
                <a16:creationId xmlns:a16="http://schemas.microsoft.com/office/drawing/2014/main" id="{AB880F64-4A2E-4D54-805F-DF5F5DE604C0}"/>
              </a:ext>
            </a:extLst>
          </p:cNvPr>
          <p:cNvPicPr>
            <a:picLocks noChangeAspect="1" noChangeArrowheads="1"/>
          </p:cNvPicPr>
          <p:nvPr/>
        </p:nvPicPr>
        <p:blipFill>
          <a:blip r:embed="rId4" cstate="print"/>
          <a:srcRect/>
          <a:stretch>
            <a:fillRect/>
          </a:stretch>
        </p:blipFill>
        <p:spPr bwMode="auto">
          <a:xfrm>
            <a:off x="4572000" y="5909469"/>
            <a:ext cx="4572000" cy="948531"/>
          </a:xfrm>
          <a:prstGeom prst="rect">
            <a:avLst/>
          </a:prstGeom>
          <a:noFill/>
          <a:ln w="9525">
            <a:noFill/>
            <a:miter lim="800000"/>
            <a:headEnd/>
            <a:tailEnd/>
          </a:ln>
        </p:spPr>
      </p:pic>
    </p:spTree>
    <p:extLst>
      <p:ext uri="{BB962C8B-B14F-4D97-AF65-F5344CB8AC3E}">
        <p14:creationId xmlns:p14="http://schemas.microsoft.com/office/powerpoint/2010/main" val="42803866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descr="A screen shot of a computer&#10;&#10;Description automatically generated">
            <a:extLst>
              <a:ext uri="{FF2B5EF4-FFF2-40B4-BE49-F238E27FC236}">
                <a16:creationId xmlns:a16="http://schemas.microsoft.com/office/drawing/2014/main" id="{AA48528E-7B37-47F3-8CB9-CEB5390845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7191"/>
            <a:ext cx="9144000" cy="6096000"/>
          </a:xfrm>
          <a:prstGeom prst="rect">
            <a:avLst/>
          </a:prstGeom>
        </p:spPr>
      </p:pic>
      <p:sp>
        <p:nvSpPr>
          <p:cNvPr id="9" name="Speech Bubble: Rectangle 8">
            <a:extLst>
              <a:ext uri="{FF2B5EF4-FFF2-40B4-BE49-F238E27FC236}">
                <a16:creationId xmlns:a16="http://schemas.microsoft.com/office/drawing/2014/main" id="{4CF4A72B-5DB5-4B5A-A694-F2D242A7F34C}"/>
              </a:ext>
            </a:extLst>
          </p:cNvPr>
          <p:cNvSpPr/>
          <p:nvPr/>
        </p:nvSpPr>
        <p:spPr>
          <a:xfrm>
            <a:off x="451096" y="3801979"/>
            <a:ext cx="2715615" cy="1459671"/>
          </a:xfrm>
          <a:prstGeom prst="wedgeRectCallout">
            <a:avLst>
              <a:gd name="adj1" fmla="val -38201"/>
              <a:gd name="adj2" fmla="val 75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 can mute yourself and stop your video using these icons</a:t>
            </a:r>
          </a:p>
        </p:txBody>
      </p:sp>
      <p:sp>
        <p:nvSpPr>
          <p:cNvPr id="11" name="Speech Bubble: Rectangle 10">
            <a:extLst>
              <a:ext uri="{FF2B5EF4-FFF2-40B4-BE49-F238E27FC236}">
                <a16:creationId xmlns:a16="http://schemas.microsoft.com/office/drawing/2014/main" id="{A06D216F-DA4B-4359-A6BB-65C56EDD9191}"/>
              </a:ext>
            </a:extLst>
          </p:cNvPr>
          <p:cNvSpPr/>
          <p:nvPr/>
        </p:nvSpPr>
        <p:spPr>
          <a:xfrm>
            <a:off x="3481450" y="2067828"/>
            <a:ext cx="2715615" cy="1459671"/>
          </a:xfrm>
          <a:prstGeom prst="wedgeRectCallout">
            <a:avLst>
              <a:gd name="adj1" fmla="val -5238"/>
              <a:gd name="adj2" fmla="val 1983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You can ask questions at any point using this function</a:t>
            </a:r>
          </a:p>
        </p:txBody>
      </p:sp>
      <p:sp>
        <p:nvSpPr>
          <p:cNvPr id="13" name="Speech Bubble: Rectangle 12">
            <a:extLst>
              <a:ext uri="{FF2B5EF4-FFF2-40B4-BE49-F238E27FC236}">
                <a16:creationId xmlns:a16="http://schemas.microsoft.com/office/drawing/2014/main" id="{958B0C27-3604-444C-87F5-C13DA6005211}"/>
              </a:ext>
            </a:extLst>
          </p:cNvPr>
          <p:cNvSpPr/>
          <p:nvPr/>
        </p:nvSpPr>
        <p:spPr>
          <a:xfrm>
            <a:off x="6428385" y="3801978"/>
            <a:ext cx="2715615" cy="1459671"/>
          </a:xfrm>
          <a:prstGeom prst="wedgeRectCallout">
            <a:avLst>
              <a:gd name="adj1" fmla="val -38201"/>
              <a:gd name="adj2" fmla="val 75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I may also sometimes ask you to give me a thumbs up or reaction, you can find those here</a:t>
            </a:r>
          </a:p>
        </p:txBody>
      </p:sp>
      <p:sp>
        <p:nvSpPr>
          <p:cNvPr id="15" name="Speech Bubble: Rectangle 14">
            <a:extLst>
              <a:ext uri="{FF2B5EF4-FFF2-40B4-BE49-F238E27FC236}">
                <a16:creationId xmlns:a16="http://schemas.microsoft.com/office/drawing/2014/main" id="{05285BC7-7D89-480A-AC94-9E5F716074C3}"/>
              </a:ext>
            </a:extLst>
          </p:cNvPr>
          <p:cNvSpPr/>
          <p:nvPr/>
        </p:nvSpPr>
        <p:spPr>
          <a:xfrm>
            <a:off x="6197065" y="1006286"/>
            <a:ext cx="2715615" cy="1459671"/>
          </a:xfrm>
          <a:prstGeom prst="wedgeRectCallout">
            <a:avLst>
              <a:gd name="adj1" fmla="val 35168"/>
              <a:gd name="adj2" fmla="val -7729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Clicking this will change your view.</a:t>
            </a:r>
          </a:p>
        </p:txBody>
      </p:sp>
    </p:spTree>
    <p:extLst>
      <p:ext uri="{BB962C8B-B14F-4D97-AF65-F5344CB8AC3E}">
        <p14:creationId xmlns:p14="http://schemas.microsoft.com/office/powerpoint/2010/main" val="5798111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A035EEB-51AB-423C-8B48-7063B94A202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79512" y="476671"/>
            <a:ext cx="8784976" cy="5856651"/>
          </a:xfrm>
          <a:prstGeom prst="rect">
            <a:avLst/>
          </a:prstGeom>
        </p:spPr>
      </p:pic>
    </p:spTree>
    <p:extLst>
      <p:ext uri="{BB962C8B-B14F-4D97-AF65-F5344CB8AC3E}">
        <p14:creationId xmlns:p14="http://schemas.microsoft.com/office/powerpoint/2010/main" val="361507029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7D0F51-AB60-42C8-ACFB-8BFD9CDD233D}"/>
              </a:ext>
            </a:extLst>
          </p:cNvPr>
          <p:cNvPicPr>
            <a:picLocks noChangeAspect="1"/>
          </p:cNvPicPr>
          <p:nvPr/>
        </p:nvPicPr>
        <p:blipFill>
          <a:blip r:embed="rId3"/>
          <a:stretch>
            <a:fillRect/>
          </a:stretch>
        </p:blipFill>
        <p:spPr>
          <a:xfrm>
            <a:off x="1019606" y="764704"/>
            <a:ext cx="7104788" cy="5328592"/>
          </a:xfrm>
          <a:prstGeom prst="rect">
            <a:avLst/>
          </a:prstGeom>
        </p:spPr>
      </p:pic>
    </p:spTree>
    <p:extLst>
      <p:ext uri="{BB962C8B-B14F-4D97-AF65-F5344CB8AC3E}">
        <p14:creationId xmlns:p14="http://schemas.microsoft.com/office/powerpoint/2010/main" val="17220203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6C6ADCB-3B9A-4982-B836-8D12BCFB26B0}"/>
              </a:ext>
            </a:extLst>
          </p:cNvPr>
          <p:cNvPicPr>
            <a:picLocks noChangeAspect="1"/>
          </p:cNvPicPr>
          <p:nvPr/>
        </p:nvPicPr>
        <p:blipFill>
          <a:blip r:embed="rId3"/>
          <a:stretch>
            <a:fillRect/>
          </a:stretch>
        </p:blipFill>
        <p:spPr>
          <a:xfrm>
            <a:off x="914400" y="1371600"/>
            <a:ext cx="7315200" cy="4114800"/>
          </a:xfrm>
          <a:prstGeom prst="rect">
            <a:avLst/>
          </a:prstGeom>
        </p:spPr>
      </p:pic>
      <p:pic>
        <p:nvPicPr>
          <p:cNvPr id="4" name="Picture 3">
            <a:extLst>
              <a:ext uri="{FF2B5EF4-FFF2-40B4-BE49-F238E27FC236}">
                <a16:creationId xmlns:a16="http://schemas.microsoft.com/office/drawing/2014/main" id="{2FB9CAD2-C470-4943-8E30-BC728DE6BEB7}"/>
              </a:ext>
            </a:extLst>
          </p:cNvPr>
          <p:cNvPicPr>
            <a:picLocks noChangeAspect="1"/>
          </p:cNvPicPr>
          <p:nvPr/>
        </p:nvPicPr>
        <p:blipFill>
          <a:blip r:embed="rId4"/>
          <a:stretch>
            <a:fillRect/>
          </a:stretch>
        </p:blipFill>
        <p:spPr>
          <a:xfrm>
            <a:off x="814636" y="476672"/>
            <a:ext cx="7514728" cy="5636046"/>
          </a:xfrm>
          <a:prstGeom prst="rect">
            <a:avLst/>
          </a:prstGeom>
        </p:spPr>
      </p:pic>
    </p:spTree>
    <p:extLst>
      <p:ext uri="{BB962C8B-B14F-4D97-AF65-F5344CB8AC3E}">
        <p14:creationId xmlns:p14="http://schemas.microsoft.com/office/powerpoint/2010/main" val="1512061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18D3FC-9D4B-46C3-85BA-4C7BEED4D684}"/>
              </a:ext>
            </a:extLst>
          </p:cNvPr>
          <p:cNvPicPr>
            <a:picLocks noChangeAspect="1"/>
          </p:cNvPicPr>
          <p:nvPr/>
        </p:nvPicPr>
        <p:blipFill rotWithShape="1">
          <a:blip r:embed="rId3"/>
          <a:srcRect l="1963" t="8657" r="56818" b="25193"/>
          <a:stretch/>
        </p:blipFill>
        <p:spPr>
          <a:xfrm>
            <a:off x="971600" y="58762"/>
            <a:ext cx="6300191" cy="6740476"/>
          </a:xfrm>
          <a:prstGeom prst="rect">
            <a:avLst/>
          </a:prstGeom>
        </p:spPr>
      </p:pic>
    </p:spTree>
    <p:extLst>
      <p:ext uri="{BB962C8B-B14F-4D97-AF65-F5344CB8AC3E}">
        <p14:creationId xmlns:p14="http://schemas.microsoft.com/office/powerpoint/2010/main" val="15897843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918D3FC-9D4B-46C3-85BA-4C7BEED4D684}"/>
              </a:ext>
            </a:extLst>
          </p:cNvPr>
          <p:cNvPicPr>
            <a:picLocks noChangeAspect="1"/>
          </p:cNvPicPr>
          <p:nvPr/>
        </p:nvPicPr>
        <p:blipFill rotWithShape="1">
          <a:blip r:embed="rId3"/>
          <a:srcRect l="39852" t="8657" r="5112" b="25193"/>
          <a:stretch/>
        </p:blipFill>
        <p:spPr>
          <a:xfrm>
            <a:off x="179512" y="-25436"/>
            <a:ext cx="8622196" cy="6908871"/>
          </a:xfrm>
          <a:prstGeom prst="rect">
            <a:avLst/>
          </a:prstGeom>
        </p:spPr>
      </p:pic>
    </p:spTree>
    <p:extLst>
      <p:ext uri="{BB962C8B-B14F-4D97-AF65-F5344CB8AC3E}">
        <p14:creationId xmlns:p14="http://schemas.microsoft.com/office/powerpoint/2010/main" val="34526290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House in a field">
            <a:extLst>
              <a:ext uri="{FF2B5EF4-FFF2-40B4-BE49-F238E27FC236}">
                <a16:creationId xmlns:a16="http://schemas.microsoft.com/office/drawing/2014/main" id="{924B1A51-E958-4412-9193-303323471C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49" r="4694"/>
          <a:stretch/>
        </p:blipFill>
        <p:spPr>
          <a:xfrm>
            <a:off x="3376004" y="10"/>
            <a:ext cx="5767995" cy="6857990"/>
          </a:xfrm>
          <a:prstGeom prst="rect">
            <a:avLst/>
          </a:prstGeom>
        </p:spPr>
      </p:pic>
      <p:sp>
        <p:nvSpPr>
          <p:cNvPr id="2" name="Title 1">
            <a:extLst>
              <a:ext uri="{FF2B5EF4-FFF2-40B4-BE49-F238E27FC236}">
                <a16:creationId xmlns:a16="http://schemas.microsoft.com/office/drawing/2014/main" id="{BCABD774-60EF-4C89-94BA-0F3BB1B9A625}"/>
              </a:ext>
            </a:extLst>
          </p:cNvPr>
          <p:cNvSpPr>
            <a:spLocks noGrp="1"/>
          </p:cNvSpPr>
          <p:nvPr>
            <p:ph type="title"/>
          </p:nvPr>
        </p:nvSpPr>
        <p:spPr>
          <a:xfrm>
            <a:off x="179512" y="836712"/>
            <a:ext cx="3376004" cy="3204134"/>
          </a:xfrm>
        </p:spPr>
        <p:txBody>
          <a:bodyPr vert="horz" lIns="91440" tIns="45720" rIns="91440" bIns="45720" rtlCol="0" anchor="b">
            <a:normAutofit/>
          </a:bodyPr>
          <a:lstStyle/>
          <a:p>
            <a:pPr defTabSz="914400"/>
            <a:r>
              <a:rPr lang="en-GB" sz="4400" dirty="0">
                <a:solidFill>
                  <a:schemeClr val="bg1"/>
                </a:solidFill>
              </a:rPr>
              <a:t>Regular Maintenance</a:t>
            </a:r>
          </a:p>
        </p:txBody>
      </p:sp>
    </p:spTree>
    <p:extLst>
      <p:ext uri="{BB962C8B-B14F-4D97-AF65-F5344CB8AC3E}">
        <p14:creationId xmlns:p14="http://schemas.microsoft.com/office/powerpoint/2010/main" val="31842527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3290" y="332656"/>
            <a:ext cx="4572000" cy="923330"/>
          </a:xfrm>
          <a:prstGeom prst="rect">
            <a:avLst/>
          </a:prstGeom>
        </p:spPr>
        <p:txBody>
          <a:bodyPr>
            <a:spAutoFit/>
          </a:bodyPr>
          <a:lstStyle/>
          <a:p>
            <a:pPr>
              <a:spcAft>
                <a:spcPts val="800"/>
              </a:spcAft>
            </a:pPr>
            <a:r>
              <a:rPr lang="en-GB" dirty="0"/>
              <a:t>Check roofs for frost snow or wind damage. Look for debris on the ground that may indicate slipped slates or tiles. </a:t>
            </a:r>
          </a:p>
        </p:txBody>
      </p:sp>
      <p:sp>
        <p:nvSpPr>
          <p:cNvPr id="6" name="Rectangle 5"/>
          <p:cNvSpPr/>
          <p:nvPr/>
        </p:nvSpPr>
        <p:spPr>
          <a:xfrm>
            <a:off x="4531960" y="4911130"/>
            <a:ext cx="4572000" cy="923330"/>
          </a:xfrm>
          <a:prstGeom prst="rect">
            <a:avLst/>
          </a:prstGeom>
        </p:spPr>
        <p:txBody>
          <a:bodyPr>
            <a:spAutoFit/>
          </a:bodyPr>
          <a:lstStyle/>
          <a:p>
            <a:r>
              <a:rPr lang="en-GB" dirty="0"/>
              <a:t>Inspect lead flashings and mortar fillets around chimneys for holes or splits, or erosion of mortar.</a:t>
            </a:r>
          </a:p>
        </p:txBody>
      </p:sp>
      <p:pic>
        <p:nvPicPr>
          <p:cNvPr id="12" name="Picture 11">
            <a:extLst>
              <a:ext uri="{FF2B5EF4-FFF2-40B4-BE49-F238E27FC236}">
                <a16:creationId xmlns:a16="http://schemas.microsoft.com/office/drawing/2014/main" id="{5C98CD2F-4719-482A-9EFC-1A4CE89F93D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581785" y="311756"/>
            <a:ext cx="4348436" cy="3270227"/>
          </a:xfrm>
          <a:prstGeom prst="rect">
            <a:avLst/>
          </a:prstGeom>
        </p:spPr>
      </p:pic>
      <p:pic>
        <p:nvPicPr>
          <p:cNvPr id="13" name="Picture 12">
            <a:extLst>
              <a:ext uri="{FF2B5EF4-FFF2-40B4-BE49-F238E27FC236}">
                <a16:creationId xmlns:a16="http://schemas.microsoft.com/office/drawing/2014/main" id="{6D8E8173-0EE4-495E-8859-560CAE6D7648}"/>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49204" y="1914128"/>
            <a:ext cx="3707904" cy="4943872"/>
          </a:xfrm>
          <a:prstGeom prst="rect">
            <a:avLst/>
          </a:prstGeom>
        </p:spPr>
      </p:pic>
    </p:spTree>
    <p:extLst>
      <p:ext uri="{BB962C8B-B14F-4D97-AF65-F5344CB8AC3E}">
        <p14:creationId xmlns:p14="http://schemas.microsoft.com/office/powerpoint/2010/main" val="3537602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9512" y="404664"/>
            <a:ext cx="3810000" cy="646331"/>
          </a:xfrm>
          <a:prstGeom prst="rect">
            <a:avLst/>
          </a:prstGeom>
        </p:spPr>
        <p:txBody>
          <a:bodyPr wrap="square">
            <a:spAutoFit/>
          </a:bodyPr>
          <a:lstStyle/>
          <a:p>
            <a:r>
              <a:rPr lang="en-GB" dirty="0"/>
              <a:t>Check for splits or cracks in areas of flat roofing. (Or missing lead!)</a:t>
            </a:r>
          </a:p>
        </p:txBody>
      </p:sp>
      <p:sp>
        <p:nvSpPr>
          <p:cNvPr id="11" name="Rectangle 10">
            <a:extLst>
              <a:ext uri="{FF2B5EF4-FFF2-40B4-BE49-F238E27FC236}">
                <a16:creationId xmlns:a16="http://schemas.microsoft.com/office/drawing/2014/main" id="{F5391923-544D-4F67-89AD-7C080E76E2B0}"/>
              </a:ext>
            </a:extLst>
          </p:cNvPr>
          <p:cNvSpPr/>
          <p:nvPr/>
        </p:nvSpPr>
        <p:spPr>
          <a:xfrm>
            <a:off x="4464496" y="5157192"/>
            <a:ext cx="4572000" cy="923330"/>
          </a:xfrm>
          <a:prstGeom prst="rect">
            <a:avLst/>
          </a:prstGeom>
        </p:spPr>
        <p:txBody>
          <a:bodyPr>
            <a:spAutoFit/>
          </a:bodyPr>
          <a:lstStyle/>
          <a:p>
            <a:r>
              <a:rPr lang="en-GB" dirty="0"/>
              <a:t>If you can access your roof space safely, check for signs of leaks or damage during or just after heavy rain.</a:t>
            </a:r>
          </a:p>
        </p:txBody>
      </p:sp>
      <p:pic>
        <p:nvPicPr>
          <p:cNvPr id="12" name="Picture 11">
            <a:extLst>
              <a:ext uri="{FF2B5EF4-FFF2-40B4-BE49-F238E27FC236}">
                <a16:creationId xmlns:a16="http://schemas.microsoft.com/office/drawing/2014/main" id="{DF5771FE-23B6-41F1-A920-C52DF266E885}"/>
              </a:ext>
            </a:extLst>
          </p:cNvPr>
          <p:cNvPicPr>
            <a:picLocks noChangeAspect="1"/>
          </p:cNvPicPr>
          <p:nvPr/>
        </p:nvPicPr>
        <p:blipFill>
          <a:blip r:embed="rId3"/>
          <a:stretch>
            <a:fillRect/>
          </a:stretch>
        </p:blipFill>
        <p:spPr>
          <a:xfrm>
            <a:off x="4259964" y="188640"/>
            <a:ext cx="4704523" cy="3528392"/>
          </a:xfrm>
          <a:prstGeom prst="rect">
            <a:avLst/>
          </a:prstGeom>
        </p:spPr>
      </p:pic>
      <p:pic>
        <p:nvPicPr>
          <p:cNvPr id="13" name="Picture 12">
            <a:extLst>
              <a:ext uri="{FF2B5EF4-FFF2-40B4-BE49-F238E27FC236}">
                <a16:creationId xmlns:a16="http://schemas.microsoft.com/office/drawing/2014/main" id="{82D7824C-BEC7-4CAC-9096-7E52780B538C}"/>
              </a:ext>
            </a:extLst>
          </p:cNvPr>
          <p:cNvPicPr>
            <a:picLocks noChangeAspect="1"/>
          </p:cNvPicPr>
          <p:nvPr/>
        </p:nvPicPr>
        <p:blipFill>
          <a:blip r:embed="rId4"/>
          <a:stretch>
            <a:fillRect/>
          </a:stretch>
        </p:blipFill>
        <p:spPr>
          <a:xfrm>
            <a:off x="0" y="3717032"/>
            <a:ext cx="4332370" cy="3140968"/>
          </a:xfrm>
          <a:prstGeom prst="rect">
            <a:avLst/>
          </a:prstGeom>
        </p:spPr>
      </p:pic>
    </p:spTree>
    <p:extLst>
      <p:ext uri="{BB962C8B-B14F-4D97-AF65-F5344CB8AC3E}">
        <p14:creationId xmlns:p14="http://schemas.microsoft.com/office/powerpoint/2010/main" val="2115100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0-#ppt_w/2"/>
                                          </p:val>
                                        </p:tav>
                                        <p:tav tm="100000">
                                          <p:val>
                                            <p:strVal val="#ppt_x"/>
                                          </p:val>
                                        </p:tav>
                                      </p:tavLst>
                                    </p:anim>
                                    <p:anim calcmode="lin" valueType="num">
                                      <p:cBhvr additive="base">
                                        <p:cTn id="1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par>
                                <p:cTn id="19" presetID="2" presetClass="entr" presetSubtype="2"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1+#ppt_w/2"/>
                                          </p:val>
                                        </p:tav>
                                        <p:tav tm="100000">
                                          <p:val>
                                            <p:strVal val="#ppt_x"/>
                                          </p:val>
                                        </p:tav>
                                      </p:tavLst>
                                    </p:anim>
                                    <p:anim calcmode="lin" valueType="num">
                                      <p:cBhvr additive="base">
                                        <p:cTn id="22"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7864" y="376489"/>
            <a:ext cx="6568392" cy="646331"/>
          </a:xfrm>
          <a:prstGeom prst="rect">
            <a:avLst/>
          </a:prstGeom>
        </p:spPr>
        <p:txBody>
          <a:bodyPr wrap="square">
            <a:spAutoFit/>
          </a:bodyPr>
          <a:lstStyle/>
          <a:p>
            <a:pPr>
              <a:spcAft>
                <a:spcPts val="800"/>
              </a:spcAft>
            </a:pPr>
            <a:r>
              <a:rPr lang="en-GB" dirty="0"/>
              <a:t>Check gutters are clear of leaves, debris, snow etc. and clear if safe. Don’t forget your valley gutters! </a:t>
            </a:r>
          </a:p>
        </p:txBody>
      </p:sp>
      <p:pic>
        <p:nvPicPr>
          <p:cNvPr id="13" name="Picture 7" descr="Lincoln training 004">
            <a:extLst>
              <a:ext uri="{FF2B5EF4-FFF2-40B4-BE49-F238E27FC236}">
                <a16:creationId xmlns:a16="http://schemas.microsoft.com/office/drawing/2014/main" id="{01F2B32A-85D1-4A61-A80B-22CE436A520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307864" y="1101932"/>
            <a:ext cx="4038632" cy="4919356"/>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B64B3C27-BFEA-4858-857D-0939ED056E11}"/>
              </a:ext>
            </a:extLst>
          </p:cNvPr>
          <p:cNvPicPr>
            <a:picLocks noChangeAspect="1"/>
          </p:cNvPicPr>
          <p:nvPr/>
        </p:nvPicPr>
        <p:blipFill>
          <a:blip r:embed="rId4"/>
          <a:stretch>
            <a:fillRect/>
          </a:stretch>
        </p:blipFill>
        <p:spPr>
          <a:xfrm>
            <a:off x="4427984" y="4932538"/>
            <a:ext cx="4631522" cy="1736821"/>
          </a:xfrm>
          <a:prstGeom prst="rect">
            <a:avLst/>
          </a:prstGeom>
        </p:spPr>
      </p:pic>
      <p:pic>
        <p:nvPicPr>
          <p:cNvPr id="15" name="Picture 14">
            <a:extLst>
              <a:ext uri="{FF2B5EF4-FFF2-40B4-BE49-F238E27FC236}">
                <a16:creationId xmlns:a16="http://schemas.microsoft.com/office/drawing/2014/main" id="{E9C5A9DC-61C3-4E3F-8710-2C478AF81016}"/>
              </a:ext>
            </a:extLst>
          </p:cNvPr>
          <p:cNvPicPr>
            <a:picLocks noChangeAspect="1"/>
          </p:cNvPicPr>
          <p:nvPr/>
        </p:nvPicPr>
        <p:blipFill>
          <a:blip r:embed="rId5"/>
          <a:stretch>
            <a:fillRect/>
          </a:stretch>
        </p:blipFill>
        <p:spPr>
          <a:xfrm>
            <a:off x="4427985" y="1101932"/>
            <a:ext cx="4631522" cy="3473642"/>
          </a:xfrm>
          <a:prstGeom prst="rect">
            <a:avLst/>
          </a:prstGeom>
        </p:spPr>
      </p:pic>
    </p:spTree>
    <p:extLst>
      <p:ext uri="{BB962C8B-B14F-4D97-AF65-F5344CB8AC3E}">
        <p14:creationId xmlns:p14="http://schemas.microsoft.com/office/powerpoint/2010/main" val="3772455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barn(inVertical)">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7FB47B8-63D5-471E-946D-9668D4A2FCBF}"/>
              </a:ext>
            </a:extLst>
          </p:cNvPr>
          <p:cNvSpPr/>
          <p:nvPr/>
        </p:nvSpPr>
        <p:spPr>
          <a:xfrm>
            <a:off x="4464496" y="332656"/>
            <a:ext cx="4572000" cy="923330"/>
          </a:xfrm>
          <a:prstGeom prst="rect">
            <a:avLst/>
          </a:prstGeom>
        </p:spPr>
        <p:txBody>
          <a:bodyPr>
            <a:spAutoFit/>
          </a:bodyPr>
          <a:lstStyle/>
          <a:p>
            <a:pPr>
              <a:spcAft>
                <a:spcPts val="800"/>
              </a:spcAft>
            </a:pPr>
            <a:r>
              <a:rPr lang="en-GB" dirty="0"/>
              <a:t>Check that eves and gutters have not been damaged by water, snow or ice. Note areas with cracks and arrange for repairs.</a:t>
            </a:r>
          </a:p>
        </p:txBody>
      </p:sp>
      <p:pic>
        <p:nvPicPr>
          <p:cNvPr id="14" name="Content Placeholder 5" descr="GuttersandDownpipes-UnionChapelBrokenDownpipe.jpg">
            <a:extLst>
              <a:ext uri="{FF2B5EF4-FFF2-40B4-BE49-F238E27FC236}">
                <a16:creationId xmlns:a16="http://schemas.microsoft.com/office/drawing/2014/main" id="{F6466140-44E5-42BE-B303-4981172DB15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016" y="54260"/>
            <a:ext cx="4067944" cy="3950804"/>
          </a:xfrm>
          <a:prstGeom prst="rect">
            <a:avLst/>
          </a:prstGeom>
        </p:spPr>
      </p:pic>
      <p:sp>
        <p:nvSpPr>
          <p:cNvPr id="15" name="Rectangle 14">
            <a:extLst>
              <a:ext uri="{FF2B5EF4-FFF2-40B4-BE49-F238E27FC236}">
                <a16:creationId xmlns:a16="http://schemas.microsoft.com/office/drawing/2014/main" id="{22E05374-7A9C-4E6D-BAAA-DE8B9D3563FA}"/>
              </a:ext>
            </a:extLst>
          </p:cNvPr>
          <p:cNvSpPr/>
          <p:nvPr/>
        </p:nvSpPr>
        <p:spPr>
          <a:xfrm>
            <a:off x="140699" y="4905991"/>
            <a:ext cx="4572000" cy="646331"/>
          </a:xfrm>
          <a:prstGeom prst="rect">
            <a:avLst/>
          </a:prstGeom>
        </p:spPr>
        <p:txBody>
          <a:bodyPr>
            <a:spAutoFit/>
          </a:bodyPr>
          <a:lstStyle/>
          <a:p>
            <a:pPr>
              <a:spcAft>
                <a:spcPts val="800"/>
              </a:spcAft>
            </a:pPr>
            <a:r>
              <a:rPr lang="en-GB" dirty="0">
                <a:latin typeface="Calibri" panose="020F0502020204030204" pitchFamily="34" charset="0"/>
                <a:ea typeface="Calibri" panose="020F0502020204030204" pitchFamily="34" charset="0"/>
                <a:cs typeface="Times New Roman" panose="02020603050405020304" pitchFamily="18" charset="0"/>
              </a:rPr>
              <a:t>Check drains and </a:t>
            </a:r>
            <a:r>
              <a:rPr lang="en-GB" dirty="0" err="1">
                <a:latin typeface="Calibri" panose="020F0502020204030204" pitchFamily="34" charset="0"/>
                <a:ea typeface="Calibri" panose="020F0502020204030204" pitchFamily="34" charset="0"/>
                <a:cs typeface="Times New Roman" panose="02020603050405020304" pitchFamily="18" charset="0"/>
              </a:rPr>
              <a:t>gulleys</a:t>
            </a:r>
            <a:r>
              <a:rPr lang="en-GB" dirty="0">
                <a:latin typeface="Calibri" panose="020F0502020204030204" pitchFamily="34" charset="0"/>
                <a:ea typeface="Calibri" panose="020F0502020204030204" pitchFamily="34" charset="0"/>
                <a:cs typeface="Times New Roman" panose="02020603050405020304" pitchFamily="18" charset="0"/>
              </a:rPr>
              <a:t> beneath rainwater goods are clear. If they are blocked clean out.</a:t>
            </a:r>
            <a:endParaRPr lang="en-GB"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Picture 15">
            <a:extLst>
              <a:ext uri="{FF2B5EF4-FFF2-40B4-BE49-F238E27FC236}">
                <a16:creationId xmlns:a16="http://schemas.microsoft.com/office/drawing/2014/main" id="{B5FCBCAF-FFFA-4BE4-9B88-3280F8C1D2C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499992" y="3789040"/>
            <a:ext cx="4572001" cy="3045308"/>
          </a:xfrm>
          <a:prstGeom prst="rect">
            <a:avLst/>
          </a:prstGeom>
        </p:spPr>
      </p:pic>
    </p:spTree>
    <p:extLst>
      <p:ext uri="{BB962C8B-B14F-4D97-AF65-F5344CB8AC3E}">
        <p14:creationId xmlns:p14="http://schemas.microsoft.com/office/powerpoint/2010/main" val="986741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590485"/>
            <a:ext cx="8280920" cy="5909310"/>
          </a:xfrm>
          <a:prstGeom prst="rect">
            <a:avLst/>
          </a:prstGeom>
          <a:noFill/>
        </p:spPr>
        <p:txBody>
          <a:bodyPr wrap="square" rtlCol="0">
            <a:spAutoFit/>
          </a:bodyPr>
          <a:lstStyle/>
          <a:p>
            <a:r>
              <a:rPr lang="en-GB" sz="2400" dirty="0">
                <a:latin typeface="Verdana" panose="020B0604030504040204" pitchFamily="34" charset="0"/>
                <a:ea typeface="Verdana" panose="020B0604030504040204" pitchFamily="34" charset="0"/>
                <a:cs typeface="Verdana" panose="020B0604030504040204" pitchFamily="34" charset="0"/>
              </a:rPr>
              <a:t>Programme for the day</a:t>
            </a:r>
          </a:p>
          <a:p>
            <a:pPr algn="ctr"/>
            <a:endParaRPr lang="en-GB" dirty="0">
              <a:solidFill>
                <a:srgbClr val="DFD7C8"/>
              </a:solidFill>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Welcome </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Aims of this Session</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Spot the Fault – The First Attempt</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The Most Common Faults in Historic Buildings</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Break</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Spot the Fault – The Second Attempt</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Maintenance Matters</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Surveying Your Building</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Lunch</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Planning Your Maintenance and Monitoring Your Building</a:t>
            </a:r>
          </a:p>
          <a:p>
            <a:endParaRPr lang="en-GB" sz="1600" dirty="0">
              <a:latin typeface="Verdana" panose="020B0604030504040204" pitchFamily="34" charset="0"/>
              <a:ea typeface="Verdana" panose="020B0604030504040204" pitchFamily="34" charset="0"/>
              <a:cs typeface="Verdana" panose="020B0604030504040204" pitchFamily="34" charset="0"/>
            </a:endParaRPr>
          </a:p>
          <a:p>
            <a:r>
              <a:rPr lang="en-GB" sz="1600" dirty="0">
                <a:latin typeface="Verdana" panose="020B0604030504040204" pitchFamily="34" charset="0"/>
                <a:ea typeface="Verdana" panose="020B0604030504040204" pitchFamily="34" charset="0"/>
                <a:cs typeface="Verdana" panose="020B0604030504040204" pitchFamily="34" charset="0"/>
              </a:rPr>
              <a:t>Evaluation, Questions and Close</a:t>
            </a:r>
          </a:p>
        </p:txBody>
      </p:sp>
      <p:pic>
        <p:nvPicPr>
          <p:cNvPr id="4" name="Picture 5" descr="New HTL Logo">
            <a:extLst>
              <a:ext uri="{FF2B5EF4-FFF2-40B4-BE49-F238E27FC236}">
                <a16:creationId xmlns:a16="http://schemas.microsoft.com/office/drawing/2014/main" id="{48188365-BF52-4D75-909B-4F8E0B73F4D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spTree>
    <p:extLst>
      <p:ext uri="{BB962C8B-B14F-4D97-AF65-F5344CB8AC3E}">
        <p14:creationId xmlns:p14="http://schemas.microsoft.com/office/powerpoint/2010/main" val="316481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76366F2-1C09-414B-908F-78A1F25F8F05}"/>
              </a:ext>
            </a:extLst>
          </p:cNvPr>
          <p:cNvSpPr/>
          <p:nvPr/>
        </p:nvSpPr>
        <p:spPr>
          <a:xfrm>
            <a:off x="323528" y="116632"/>
            <a:ext cx="6372200" cy="646331"/>
          </a:xfrm>
          <a:prstGeom prst="rect">
            <a:avLst/>
          </a:prstGeom>
        </p:spPr>
        <p:txBody>
          <a:bodyPr wrap="square">
            <a:spAutoFit/>
          </a:bodyPr>
          <a:lstStyle/>
          <a:p>
            <a:r>
              <a:rPr lang="en-GB" dirty="0"/>
              <a:t>Check masonry for signs of damage. Check mortar for eroded joints, cracks or signs of movement.</a:t>
            </a:r>
          </a:p>
        </p:txBody>
      </p:sp>
      <p:pic>
        <p:nvPicPr>
          <p:cNvPr id="12" name="Picture 4">
            <a:extLst>
              <a:ext uri="{FF2B5EF4-FFF2-40B4-BE49-F238E27FC236}">
                <a16:creationId xmlns:a16="http://schemas.microsoft.com/office/drawing/2014/main" id="{DFB1FD4E-78BA-436A-A544-9127AFD8679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a:xfrm>
            <a:off x="395536" y="836712"/>
            <a:ext cx="3889379" cy="2916683"/>
          </a:xfrm>
          <a:prstGeom prst="rect">
            <a:avLst/>
          </a:prstGeom>
          <a:noFill/>
          <a:ln w="12700">
            <a:solidFill>
              <a:schemeClr val="bg1"/>
            </a:solidFill>
            <a:miter lim="800000"/>
            <a:headEnd/>
            <a:tailEnd/>
          </a:ln>
        </p:spPr>
      </p:pic>
      <p:pic>
        <p:nvPicPr>
          <p:cNvPr id="3" name="Picture 4" descr="DSCF0043">
            <a:extLst>
              <a:ext uri="{FF2B5EF4-FFF2-40B4-BE49-F238E27FC236}">
                <a16:creationId xmlns:a16="http://schemas.microsoft.com/office/drawing/2014/main" id="{C04FA937-C2C2-419B-AF3E-9C60CFB3F7E3}"/>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03100" y="799462"/>
            <a:ext cx="3889379" cy="2917570"/>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4" name="Picture 13" descr="Grainsby St Nicholas Cement Pointing 2">
            <a:extLst>
              <a:ext uri="{FF2B5EF4-FFF2-40B4-BE49-F238E27FC236}">
                <a16:creationId xmlns:a16="http://schemas.microsoft.com/office/drawing/2014/main" id="{C17EEA95-C357-4A93-B6BA-7DC4D4AE61F8}"/>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95536" y="3896693"/>
            <a:ext cx="3888433" cy="2916683"/>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4" descr="DSCF0003">
            <a:extLst>
              <a:ext uri="{FF2B5EF4-FFF2-40B4-BE49-F238E27FC236}">
                <a16:creationId xmlns:a16="http://schemas.microsoft.com/office/drawing/2014/main" id="{6CC2BB48-19DD-4B13-B832-F101FA7D2A17}"/>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003134" y="3896692"/>
            <a:ext cx="3889149" cy="2916683"/>
          </a:xfrm>
          <a:prstGeom prst="rect">
            <a:avLst/>
          </a:prstGeom>
          <a:noFill/>
          <a:ln w="12700">
            <a:solidFill>
              <a:schemeClr val="bg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861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1+#ppt_w/2"/>
                                          </p:val>
                                        </p:tav>
                                        <p:tav tm="100000">
                                          <p:val>
                                            <p:strVal val="#ppt_x"/>
                                          </p:val>
                                        </p:tav>
                                      </p:tavLst>
                                    </p:anim>
                                    <p:anim calcmode="lin" valueType="num">
                                      <p:cBhvr additive="base">
                                        <p:cTn id="2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79512" y="116632"/>
            <a:ext cx="4572000" cy="923330"/>
          </a:xfrm>
          <a:prstGeom prst="rect">
            <a:avLst/>
          </a:prstGeom>
        </p:spPr>
        <p:txBody>
          <a:bodyPr>
            <a:spAutoFit/>
          </a:bodyPr>
          <a:lstStyle/>
          <a:p>
            <a:r>
              <a:rPr lang="en-GB" dirty="0"/>
              <a:t>Check that all external timber work is in a good state of repair, repaint where required and look for signs of rot.</a:t>
            </a:r>
          </a:p>
        </p:txBody>
      </p:sp>
      <p:pic>
        <p:nvPicPr>
          <p:cNvPr id="6" name="Picture 5">
            <a:extLst>
              <a:ext uri="{FF2B5EF4-FFF2-40B4-BE49-F238E27FC236}">
                <a16:creationId xmlns:a16="http://schemas.microsoft.com/office/drawing/2014/main" id="{540ADD6A-6808-43B7-880A-043BF6A6420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24128" y="115537"/>
            <a:ext cx="3240360" cy="6626926"/>
          </a:xfrm>
          <a:prstGeom prst="rect">
            <a:avLst/>
          </a:prstGeom>
        </p:spPr>
      </p:pic>
      <p:pic>
        <p:nvPicPr>
          <p:cNvPr id="12" name="Picture 11">
            <a:extLst>
              <a:ext uri="{FF2B5EF4-FFF2-40B4-BE49-F238E27FC236}">
                <a16:creationId xmlns:a16="http://schemas.microsoft.com/office/drawing/2014/main" id="{D8EF74F6-28BF-4E91-9317-5E569A55EE9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9513" y="1332524"/>
            <a:ext cx="4998944" cy="3752660"/>
          </a:xfrm>
          <a:prstGeom prst="rect">
            <a:avLst/>
          </a:prstGeom>
        </p:spPr>
      </p:pic>
      <p:sp>
        <p:nvSpPr>
          <p:cNvPr id="15" name="Rectangle 14">
            <a:extLst>
              <a:ext uri="{FF2B5EF4-FFF2-40B4-BE49-F238E27FC236}">
                <a16:creationId xmlns:a16="http://schemas.microsoft.com/office/drawing/2014/main" id="{F976F62F-0184-41BB-BC66-88CC3E11B011}"/>
              </a:ext>
            </a:extLst>
          </p:cNvPr>
          <p:cNvSpPr/>
          <p:nvPr/>
        </p:nvSpPr>
        <p:spPr>
          <a:xfrm>
            <a:off x="128140" y="5813016"/>
            <a:ext cx="4572000" cy="923330"/>
          </a:xfrm>
          <a:prstGeom prst="rect">
            <a:avLst/>
          </a:prstGeom>
        </p:spPr>
        <p:txBody>
          <a:bodyPr>
            <a:spAutoFit/>
          </a:bodyPr>
          <a:lstStyle/>
          <a:p>
            <a:r>
              <a:rPr lang="en-GB" dirty="0"/>
              <a:t>Check that windows and vents can be opened to allow for ventilation on dry days. Lubricate door and window ironmongery if required.</a:t>
            </a:r>
          </a:p>
        </p:txBody>
      </p:sp>
    </p:spTree>
    <p:extLst>
      <p:ext uri="{BB962C8B-B14F-4D97-AF65-F5344CB8AC3E}">
        <p14:creationId xmlns:p14="http://schemas.microsoft.com/office/powerpoint/2010/main" val="58136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51520" y="188640"/>
            <a:ext cx="6840760" cy="369332"/>
          </a:xfrm>
          <a:prstGeom prst="rect">
            <a:avLst/>
          </a:prstGeom>
        </p:spPr>
        <p:txBody>
          <a:bodyPr wrap="square">
            <a:spAutoFit/>
          </a:bodyPr>
          <a:lstStyle/>
          <a:p>
            <a:r>
              <a:rPr lang="en-GB" dirty="0"/>
              <a:t>Clear away plant growth from the base of walls and drainage channels. </a:t>
            </a:r>
          </a:p>
        </p:txBody>
      </p:sp>
      <p:sp>
        <p:nvSpPr>
          <p:cNvPr id="11" name="Rectangle 10">
            <a:extLst>
              <a:ext uri="{FF2B5EF4-FFF2-40B4-BE49-F238E27FC236}">
                <a16:creationId xmlns:a16="http://schemas.microsoft.com/office/drawing/2014/main" id="{D2C96425-D797-4FC2-AC57-4EA5783772A9}"/>
              </a:ext>
            </a:extLst>
          </p:cNvPr>
          <p:cNvSpPr/>
          <p:nvPr/>
        </p:nvSpPr>
        <p:spPr>
          <a:xfrm>
            <a:off x="251520" y="5951021"/>
            <a:ext cx="8568952" cy="646331"/>
          </a:xfrm>
          <a:prstGeom prst="rect">
            <a:avLst/>
          </a:prstGeom>
        </p:spPr>
        <p:txBody>
          <a:bodyPr wrap="square">
            <a:spAutoFit/>
          </a:bodyPr>
          <a:lstStyle/>
          <a:p>
            <a:r>
              <a:rPr lang="en-GB" dirty="0"/>
              <a:t>Make sure airbricks or under floor ventilators are free from obstruction and clean/clear them if necessary.</a:t>
            </a:r>
          </a:p>
        </p:txBody>
      </p:sp>
      <p:pic>
        <p:nvPicPr>
          <p:cNvPr id="12" name="Picture 11">
            <a:extLst>
              <a:ext uri="{FF2B5EF4-FFF2-40B4-BE49-F238E27FC236}">
                <a16:creationId xmlns:a16="http://schemas.microsoft.com/office/drawing/2014/main" id="{E75BEC38-3A13-4A58-858F-3FE88DF3BF0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43868" y="3212976"/>
            <a:ext cx="5175160" cy="2471341"/>
          </a:xfrm>
          <a:prstGeom prst="rect">
            <a:avLst/>
          </a:prstGeom>
        </p:spPr>
      </p:pic>
      <p:pic>
        <p:nvPicPr>
          <p:cNvPr id="14" name="Picture 13">
            <a:extLst>
              <a:ext uri="{FF2B5EF4-FFF2-40B4-BE49-F238E27FC236}">
                <a16:creationId xmlns:a16="http://schemas.microsoft.com/office/drawing/2014/main" id="{52AF8DFF-705B-46E7-A6B8-E6A78755B1AC}"/>
              </a:ext>
            </a:extLst>
          </p:cNvPr>
          <p:cNvPicPr>
            <a:picLocks noChangeAspect="1"/>
          </p:cNvPicPr>
          <p:nvPr/>
        </p:nvPicPr>
        <p:blipFill rotWithShape="1">
          <a:blip r:embed="rId4" cstate="screen">
            <a:extLst>
              <a:ext uri="{BEBA8EAE-BF5A-486C-A8C5-ECC9F3942E4B}">
                <a14:imgProps xmlns:a14="http://schemas.microsoft.com/office/drawing/2010/main">
                  <a14:imgLayer r:embed="rId5">
                    <a14:imgEffect>
                      <a14:sharpenSoften amount="25000"/>
                    </a14:imgEffect>
                    <a14:imgEffect>
                      <a14:brightnessContrast bright="20000" contrast="-20000"/>
                    </a14:imgEffect>
                  </a14:imgLayer>
                </a14:imgProps>
              </a:ext>
              <a:ext uri="{28A0092B-C50C-407E-A947-70E740481C1C}">
                <a14:useLocalDpi xmlns:a14="http://schemas.microsoft.com/office/drawing/2010/main"/>
              </a:ext>
            </a:extLst>
          </a:blip>
          <a:srcRect/>
          <a:stretch/>
        </p:blipFill>
        <p:spPr>
          <a:xfrm>
            <a:off x="395535" y="564243"/>
            <a:ext cx="5826035" cy="3224797"/>
          </a:xfrm>
          <a:prstGeom prst="rect">
            <a:avLst/>
          </a:prstGeom>
        </p:spPr>
      </p:pic>
    </p:spTree>
    <p:extLst>
      <p:ext uri="{BB962C8B-B14F-4D97-AF65-F5344CB8AC3E}">
        <p14:creationId xmlns:p14="http://schemas.microsoft.com/office/powerpoint/2010/main" val="104779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323528" y="476672"/>
            <a:ext cx="4572000" cy="923330"/>
          </a:xfrm>
          <a:prstGeom prst="rect">
            <a:avLst/>
          </a:prstGeom>
        </p:spPr>
        <p:txBody>
          <a:bodyPr>
            <a:spAutoFit/>
          </a:bodyPr>
          <a:lstStyle/>
          <a:p>
            <a:r>
              <a:rPr lang="en-GB" dirty="0"/>
              <a:t>Have your electrical, gas and other heating systems checked regularly (at least every five years) by a qualified person.</a:t>
            </a:r>
          </a:p>
        </p:txBody>
      </p:sp>
      <p:sp>
        <p:nvSpPr>
          <p:cNvPr id="4" name="Rectangle 3">
            <a:extLst>
              <a:ext uri="{FF2B5EF4-FFF2-40B4-BE49-F238E27FC236}">
                <a16:creationId xmlns:a16="http://schemas.microsoft.com/office/drawing/2014/main" id="{782D4B9E-B5E7-46D1-979F-95DC013246DC}"/>
              </a:ext>
            </a:extLst>
          </p:cNvPr>
          <p:cNvSpPr/>
          <p:nvPr/>
        </p:nvSpPr>
        <p:spPr>
          <a:xfrm>
            <a:off x="4604671" y="5734997"/>
            <a:ext cx="4572000" cy="646331"/>
          </a:xfrm>
          <a:prstGeom prst="rect">
            <a:avLst/>
          </a:prstGeom>
        </p:spPr>
        <p:txBody>
          <a:bodyPr>
            <a:spAutoFit/>
          </a:bodyPr>
          <a:lstStyle/>
          <a:p>
            <a:r>
              <a:rPr lang="en-GB" dirty="0"/>
              <a:t>Get your heating system checked and bleed your radiators.</a:t>
            </a:r>
          </a:p>
        </p:txBody>
      </p:sp>
      <p:pic>
        <p:nvPicPr>
          <p:cNvPr id="5" name="Picture 4">
            <a:extLst>
              <a:ext uri="{FF2B5EF4-FFF2-40B4-BE49-F238E27FC236}">
                <a16:creationId xmlns:a16="http://schemas.microsoft.com/office/drawing/2014/main" id="{B552410A-5C24-4984-9943-B076D43BC9C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0992" y="1389031"/>
            <a:ext cx="5293096" cy="4345079"/>
          </a:xfrm>
          <a:prstGeom prst="rect">
            <a:avLst/>
          </a:prstGeom>
        </p:spPr>
      </p:pic>
      <p:pic>
        <p:nvPicPr>
          <p:cNvPr id="8" name="Picture 7">
            <a:extLst>
              <a:ext uri="{FF2B5EF4-FFF2-40B4-BE49-F238E27FC236}">
                <a16:creationId xmlns:a16="http://schemas.microsoft.com/office/drawing/2014/main" id="{F3B70034-30A3-4B18-ACF6-2F3607B5B1A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521870" y="116632"/>
            <a:ext cx="3551138" cy="5229857"/>
          </a:xfrm>
          <a:prstGeom prst="rect">
            <a:avLst/>
          </a:prstGeom>
        </p:spPr>
      </p:pic>
    </p:spTree>
    <p:extLst>
      <p:ext uri="{BB962C8B-B14F-4D97-AF65-F5344CB8AC3E}">
        <p14:creationId xmlns:p14="http://schemas.microsoft.com/office/powerpoint/2010/main" val="4033076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398143" y="404664"/>
            <a:ext cx="6347714" cy="1320800"/>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r>
              <a:rPr lang="en-GB" dirty="0">
                <a:latin typeface="Verdana" panose="020B0604030504040204" pitchFamily="34" charset="0"/>
                <a:ea typeface="Verdana" panose="020B0604030504040204" pitchFamily="34" charset="0"/>
                <a:cs typeface="Verdana" panose="020B0604030504040204" pitchFamily="34" charset="0"/>
              </a:rPr>
              <a:t>Surveying your building</a:t>
            </a:r>
          </a:p>
        </p:txBody>
      </p:sp>
      <p:pic>
        <p:nvPicPr>
          <p:cNvPr id="4" name="Picture 5" descr="New HTL Logo">
            <a:extLst>
              <a:ext uri="{FF2B5EF4-FFF2-40B4-BE49-F238E27FC236}">
                <a16:creationId xmlns:a16="http://schemas.microsoft.com/office/drawing/2014/main" id="{194B2185-A53C-4787-9303-AC3F01622EE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pic>
        <p:nvPicPr>
          <p:cNvPr id="5" name="Picture 4" descr="A group of people standing in front of a building&#10;&#10;Description automatically generated">
            <a:extLst>
              <a:ext uri="{FF2B5EF4-FFF2-40B4-BE49-F238E27FC236}">
                <a16:creationId xmlns:a16="http://schemas.microsoft.com/office/drawing/2014/main" id="{37C9C3A5-38D5-42A7-975A-12CD9090EE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520" y="1340768"/>
            <a:ext cx="4000996" cy="5334661"/>
          </a:xfrm>
          <a:prstGeom prst="rect">
            <a:avLst/>
          </a:prstGeom>
        </p:spPr>
      </p:pic>
    </p:spTree>
    <p:extLst>
      <p:ext uri="{BB962C8B-B14F-4D97-AF65-F5344CB8AC3E}">
        <p14:creationId xmlns:p14="http://schemas.microsoft.com/office/powerpoint/2010/main" val="1449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3F7B842-7BB1-4CCF-87E8-CD80319C99D1}"/>
              </a:ext>
            </a:extLst>
          </p:cNvPr>
          <p:cNvSpPr>
            <a:spLocks noGrp="1" noChangeArrowheads="1"/>
          </p:cNvSpPr>
          <p:nvPr>
            <p:ph type="title"/>
          </p:nvPr>
        </p:nvSpPr>
        <p:spPr>
          <a:xfrm>
            <a:off x="26465" y="205083"/>
            <a:ext cx="4751759" cy="980728"/>
          </a:xfrm>
          <a:noFill/>
        </p:spPr>
        <p:txBody>
          <a:bodyPr/>
          <a:lstStyle/>
          <a:p>
            <a:pPr eaLnBrk="1" hangingPunct="1"/>
            <a:r>
              <a:rPr lang="en-GB" altLang="en-US" dirty="0">
                <a:solidFill>
                  <a:schemeClr val="tx1"/>
                </a:solidFill>
                <a:latin typeface="Verdana" panose="020B0604030504040204" pitchFamily="34" charset="0"/>
                <a:ea typeface="Verdana" panose="020B0604030504040204" pitchFamily="34" charset="0"/>
              </a:rPr>
              <a:t>Health &amp; Safety</a:t>
            </a:r>
          </a:p>
        </p:txBody>
      </p:sp>
      <p:sp>
        <p:nvSpPr>
          <p:cNvPr id="67587" name="Text Box 4">
            <a:extLst>
              <a:ext uri="{FF2B5EF4-FFF2-40B4-BE49-F238E27FC236}">
                <a16:creationId xmlns:a16="http://schemas.microsoft.com/office/drawing/2014/main" id="{192129C1-BF70-4455-BE16-BF021DFA7D21}"/>
              </a:ext>
            </a:extLst>
          </p:cNvPr>
          <p:cNvSpPr txBox="1">
            <a:spLocks noChangeArrowheads="1"/>
          </p:cNvSpPr>
          <p:nvPr/>
        </p:nvSpPr>
        <p:spPr bwMode="auto">
          <a:xfrm>
            <a:off x="323528" y="1556792"/>
            <a:ext cx="7993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n-GB" altLang="en-US" sz="2400" b="0" dirty="0">
                <a:latin typeface="Calibri" panose="020F0502020204030204" pitchFamily="34" charset="0"/>
                <a:cs typeface="Arial" panose="020B0604020202020204" pitchFamily="34" charset="0"/>
              </a:rPr>
              <a:t>Surveying at height or in small spaces</a:t>
            </a:r>
          </a:p>
        </p:txBody>
      </p:sp>
      <p:pic>
        <p:nvPicPr>
          <p:cNvPr id="2" name="Picture 5" descr="New HTL Logo">
            <a:extLst>
              <a:ext uri="{FF2B5EF4-FFF2-40B4-BE49-F238E27FC236}">
                <a16:creationId xmlns:a16="http://schemas.microsoft.com/office/drawing/2014/main" id="{F9D49BAF-1BA4-4983-8F6C-7EC7CCB426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pic>
        <p:nvPicPr>
          <p:cNvPr id="3" name="Picture 2">
            <a:extLst>
              <a:ext uri="{FF2B5EF4-FFF2-40B4-BE49-F238E27FC236}">
                <a16:creationId xmlns:a16="http://schemas.microsoft.com/office/drawing/2014/main" id="{3ADDBADB-3139-44F8-8E2A-D0872C5D0AD2}"/>
              </a:ext>
            </a:extLst>
          </p:cNvPr>
          <p:cNvPicPr>
            <a:picLocks noChangeAspect="1"/>
          </p:cNvPicPr>
          <p:nvPr/>
        </p:nvPicPr>
        <p:blipFill>
          <a:blip r:embed="rId4"/>
          <a:stretch>
            <a:fillRect/>
          </a:stretch>
        </p:blipFill>
        <p:spPr>
          <a:xfrm>
            <a:off x="5364088" y="1233634"/>
            <a:ext cx="3600400" cy="4390732"/>
          </a:xfrm>
          <a:prstGeom prst="rect">
            <a:avLst/>
          </a:prstGeom>
        </p:spPr>
      </p:pic>
      <p:pic>
        <p:nvPicPr>
          <p:cNvPr id="6" name="Picture 5" descr="A stone building&#10;&#10;Description automatically generated">
            <a:extLst>
              <a:ext uri="{FF2B5EF4-FFF2-40B4-BE49-F238E27FC236}">
                <a16:creationId xmlns:a16="http://schemas.microsoft.com/office/drawing/2014/main" id="{6D0C15F5-419C-4788-85E7-71CDAEAD54BE}"/>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a:ext>
            </a:extLst>
          </a:blip>
          <a:srcRect/>
          <a:stretch/>
        </p:blipFill>
        <p:spPr>
          <a:xfrm rot="5400000">
            <a:off x="182313" y="2415664"/>
            <a:ext cx="4440061" cy="4069382"/>
          </a:xfrm>
          <a:prstGeom prst="rect">
            <a:avLst/>
          </a:prstGeom>
        </p:spPr>
      </p:pic>
    </p:spTree>
    <p:extLst>
      <p:ext uri="{BB962C8B-B14F-4D97-AF65-F5344CB8AC3E}">
        <p14:creationId xmlns:p14="http://schemas.microsoft.com/office/powerpoint/2010/main" val="1468126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3F7B842-7BB1-4CCF-87E8-CD80319C99D1}"/>
              </a:ext>
            </a:extLst>
          </p:cNvPr>
          <p:cNvSpPr>
            <a:spLocks noGrp="1" noChangeArrowheads="1"/>
          </p:cNvSpPr>
          <p:nvPr>
            <p:ph type="title"/>
          </p:nvPr>
        </p:nvSpPr>
        <p:spPr>
          <a:xfrm>
            <a:off x="26465" y="205083"/>
            <a:ext cx="4751759" cy="980728"/>
          </a:xfrm>
          <a:noFill/>
        </p:spPr>
        <p:txBody>
          <a:bodyPr/>
          <a:lstStyle/>
          <a:p>
            <a:pPr eaLnBrk="1" hangingPunct="1"/>
            <a:r>
              <a:rPr lang="en-GB" altLang="en-US" dirty="0">
                <a:solidFill>
                  <a:schemeClr val="tx1"/>
                </a:solidFill>
                <a:latin typeface="Verdana" panose="020B0604030504040204" pitchFamily="34" charset="0"/>
                <a:ea typeface="Verdana" panose="020B0604030504040204" pitchFamily="34" charset="0"/>
              </a:rPr>
              <a:t>Health &amp; Safety</a:t>
            </a:r>
          </a:p>
        </p:txBody>
      </p:sp>
      <p:sp>
        <p:nvSpPr>
          <p:cNvPr id="67587" name="Text Box 4">
            <a:extLst>
              <a:ext uri="{FF2B5EF4-FFF2-40B4-BE49-F238E27FC236}">
                <a16:creationId xmlns:a16="http://schemas.microsoft.com/office/drawing/2014/main" id="{192129C1-BF70-4455-BE16-BF021DFA7D21}"/>
              </a:ext>
            </a:extLst>
          </p:cNvPr>
          <p:cNvSpPr txBox="1">
            <a:spLocks noChangeArrowheads="1"/>
          </p:cNvSpPr>
          <p:nvPr/>
        </p:nvSpPr>
        <p:spPr bwMode="auto">
          <a:xfrm>
            <a:off x="323528" y="1556792"/>
            <a:ext cx="7993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n-GB" altLang="en-US" sz="2400" dirty="0">
                <a:latin typeface="Calibri" panose="020F0502020204030204" pitchFamily="34" charset="0"/>
                <a:cs typeface="Arial" panose="020B0604020202020204" pitchFamily="34" charset="0"/>
              </a:rPr>
              <a:t>Common hazards: Structural </a:t>
            </a:r>
            <a:endParaRPr lang="en-GB" altLang="en-US" sz="2400" b="0" dirty="0">
              <a:latin typeface="Calibri" panose="020F0502020204030204" pitchFamily="34" charset="0"/>
              <a:cs typeface="Arial" panose="020B0604020202020204" pitchFamily="34" charset="0"/>
            </a:endParaRPr>
          </a:p>
        </p:txBody>
      </p:sp>
      <p:pic>
        <p:nvPicPr>
          <p:cNvPr id="2" name="Picture 5" descr="New HTL Logo">
            <a:extLst>
              <a:ext uri="{FF2B5EF4-FFF2-40B4-BE49-F238E27FC236}">
                <a16:creationId xmlns:a16="http://schemas.microsoft.com/office/drawing/2014/main" id="{F9D49BAF-1BA4-4983-8F6C-7EC7CCB426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pic>
        <p:nvPicPr>
          <p:cNvPr id="4" name="Picture 3" descr="A picture containing building, wooden, old, sitting&#10;&#10;Description automatically generated">
            <a:extLst>
              <a:ext uri="{FF2B5EF4-FFF2-40B4-BE49-F238E27FC236}">
                <a16:creationId xmlns:a16="http://schemas.microsoft.com/office/drawing/2014/main" id="{7DEF2C2A-D02A-404F-91BE-34C1E0DCB3E3}"/>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401108" y="1220776"/>
            <a:ext cx="5345831" cy="3857625"/>
          </a:xfrm>
          <a:prstGeom prst="rect">
            <a:avLst/>
          </a:prstGeom>
        </p:spPr>
      </p:pic>
      <p:pic>
        <p:nvPicPr>
          <p:cNvPr id="5" name="Picture 4">
            <a:extLst>
              <a:ext uri="{FF2B5EF4-FFF2-40B4-BE49-F238E27FC236}">
                <a16:creationId xmlns:a16="http://schemas.microsoft.com/office/drawing/2014/main" id="{9316071A-1802-4F1A-949D-67C53272A548}"/>
              </a:ext>
            </a:extLst>
          </p:cNvPr>
          <p:cNvPicPr>
            <a:picLocks noChangeAspect="1"/>
          </p:cNvPicPr>
          <p:nvPr/>
        </p:nvPicPr>
        <p:blipFill rotWithShape="1">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p:blipFill>
        <p:spPr>
          <a:xfrm>
            <a:off x="323528" y="2488927"/>
            <a:ext cx="4680520" cy="3151783"/>
          </a:xfrm>
          <a:prstGeom prst="rect">
            <a:avLst/>
          </a:prstGeom>
        </p:spPr>
      </p:pic>
    </p:spTree>
    <p:extLst>
      <p:ext uri="{BB962C8B-B14F-4D97-AF65-F5344CB8AC3E}">
        <p14:creationId xmlns:p14="http://schemas.microsoft.com/office/powerpoint/2010/main" val="40584454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dirty old room&#10;&#10;Description automatically generated">
            <a:extLst>
              <a:ext uri="{FF2B5EF4-FFF2-40B4-BE49-F238E27FC236}">
                <a16:creationId xmlns:a16="http://schemas.microsoft.com/office/drawing/2014/main" id="{D74E8E68-7CDA-480B-A1BA-923AC7C66A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40773" y="2022002"/>
            <a:ext cx="4496047" cy="3372035"/>
          </a:xfrm>
          <a:prstGeom prst="rect">
            <a:avLst/>
          </a:prstGeom>
        </p:spPr>
      </p:pic>
      <p:sp>
        <p:nvSpPr>
          <p:cNvPr id="67586" name="Rectangle 2">
            <a:extLst>
              <a:ext uri="{FF2B5EF4-FFF2-40B4-BE49-F238E27FC236}">
                <a16:creationId xmlns:a16="http://schemas.microsoft.com/office/drawing/2014/main" id="{23F7B842-7BB1-4CCF-87E8-CD80319C99D1}"/>
              </a:ext>
            </a:extLst>
          </p:cNvPr>
          <p:cNvSpPr>
            <a:spLocks noGrp="1" noChangeArrowheads="1"/>
          </p:cNvSpPr>
          <p:nvPr>
            <p:ph type="title"/>
          </p:nvPr>
        </p:nvSpPr>
        <p:spPr>
          <a:xfrm>
            <a:off x="26465" y="205083"/>
            <a:ext cx="4751759" cy="980728"/>
          </a:xfrm>
          <a:noFill/>
        </p:spPr>
        <p:txBody>
          <a:bodyPr/>
          <a:lstStyle/>
          <a:p>
            <a:pPr eaLnBrk="1" hangingPunct="1"/>
            <a:r>
              <a:rPr lang="en-GB" altLang="en-US" dirty="0">
                <a:solidFill>
                  <a:schemeClr val="tx1"/>
                </a:solidFill>
                <a:latin typeface="Verdana" panose="020B0604030504040204" pitchFamily="34" charset="0"/>
                <a:ea typeface="Verdana" panose="020B0604030504040204" pitchFamily="34" charset="0"/>
              </a:rPr>
              <a:t>Health &amp; Safety</a:t>
            </a:r>
          </a:p>
        </p:txBody>
      </p:sp>
      <p:sp>
        <p:nvSpPr>
          <p:cNvPr id="67587" name="Text Box 4">
            <a:extLst>
              <a:ext uri="{FF2B5EF4-FFF2-40B4-BE49-F238E27FC236}">
                <a16:creationId xmlns:a16="http://schemas.microsoft.com/office/drawing/2014/main" id="{192129C1-BF70-4455-BE16-BF021DFA7D21}"/>
              </a:ext>
            </a:extLst>
          </p:cNvPr>
          <p:cNvSpPr txBox="1">
            <a:spLocks noChangeArrowheads="1"/>
          </p:cNvSpPr>
          <p:nvPr/>
        </p:nvSpPr>
        <p:spPr bwMode="auto">
          <a:xfrm>
            <a:off x="323528" y="1556792"/>
            <a:ext cx="7993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n-GB" altLang="en-US" sz="2400" dirty="0">
                <a:latin typeface="Calibri" panose="020F0502020204030204" pitchFamily="34" charset="0"/>
                <a:cs typeface="Arial" panose="020B0604020202020204" pitchFamily="34" charset="0"/>
              </a:rPr>
              <a:t>Common hazards: Animal waste/pests </a:t>
            </a:r>
            <a:endParaRPr lang="en-GB" altLang="en-US" sz="2400" b="0" dirty="0">
              <a:latin typeface="Calibri" panose="020F0502020204030204" pitchFamily="34" charset="0"/>
              <a:cs typeface="Arial" panose="020B0604020202020204" pitchFamily="34" charset="0"/>
            </a:endParaRPr>
          </a:p>
        </p:txBody>
      </p:sp>
      <p:pic>
        <p:nvPicPr>
          <p:cNvPr id="2" name="Picture 5" descr="New HTL Logo">
            <a:extLst>
              <a:ext uri="{FF2B5EF4-FFF2-40B4-BE49-F238E27FC236}">
                <a16:creationId xmlns:a16="http://schemas.microsoft.com/office/drawing/2014/main" id="{F9D49BAF-1BA4-4983-8F6C-7EC7CCB426F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pic>
        <p:nvPicPr>
          <p:cNvPr id="3" name="Picture 2">
            <a:extLst>
              <a:ext uri="{FF2B5EF4-FFF2-40B4-BE49-F238E27FC236}">
                <a16:creationId xmlns:a16="http://schemas.microsoft.com/office/drawing/2014/main" id="{DBD956E2-15C4-468B-9B9E-F567BAC74529}"/>
              </a:ext>
            </a:extLst>
          </p:cNvPr>
          <p:cNvPicPr>
            <a:picLocks noChangeAspect="1"/>
          </p:cNvPicPr>
          <p:nvPr/>
        </p:nvPicPr>
        <p:blipFill>
          <a:blip r:embed="rId5"/>
          <a:stretch>
            <a:fillRect/>
          </a:stretch>
        </p:blipFill>
        <p:spPr>
          <a:xfrm>
            <a:off x="246036" y="3228591"/>
            <a:ext cx="4943475" cy="2778919"/>
          </a:xfrm>
          <a:prstGeom prst="rect">
            <a:avLst/>
          </a:prstGeom>
        </p:spPr>
      </p:pic>
    </p:spTree>
    <p:extLst>
      <p:ext uri="{BB962C8B-B14F-4D97-AF65-F5344CB8AC3E}">
        <p14:creationId xmlns:p14="http://schemas.microsoft.com/office/powerpoint/2010/main" val="22510382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3F7B842-7BB1-4CCF-87E8-CD80319C99D1}"/>
              </a:ext>
            </a:extLst>
          </p:cNvPr>
          <p:cNvSpPr>
            <a:spLocks noGrp="1" noChangeArrowheads="1"/>
          </p:cNvSpPr>
          <p:nvPr>
            <p:ph type="title"/>
          </p:nvPr>
        </p:nvSpPr>
        <p:spPr>
          <a:xfrm>
            <a:off x="26465" y="205083"/>
            <a:ext cx="4751759" cy="980728"/>
          </a:xfrm>
          <a:noFill/>
        </p:spPr>
        <p:txBody>
          <a:bodyPr/>
          <a:lstStyle/>
          <a:p>
            <a:pPr eaLnBrk="1" hangingPunct="1"/>
            <a:r>
              <a:rPr lang="en-GB" altLang="en-US" dirty="0">
                <a:solidFill>
                  <a:schemeClr val="tx1"/>
                </a:solidFill>
                <a:latin typeface="Verdana" panose="020B0604030504040204" pitchFamily="34" charset="0"/>
                <a:ea typeface="Verdana" panose="020B0604030504040204" pitchFamily="34" charset="0"/>
              </a:rPr>
              <a:t>Health &amp; Safety</a:t>
            </a:r>
          </a:p>
        </p:txBody>
      </p:sp>
      <p:sp>
        <p:nvSpPr>
          <p:cNvPr id="67587" name="Text Box 4">
            <a:extLst>
              <a:ext uri="{FF2B5EF4-FFF2-40B4-BE49-F238E27FC236}">
                <a16:creationId xmlns:a16="http://schemas.microsoft.com/office/drawing/2014/main" id="{192129C1-BF70-4455-BE16-BF021DFA7D21}"/>
              </a:ext>
            </a:extLst>
          </p:cNvPr>
          <p:cNvSpPr txBox="1">
            <a:spLocks noChangeArrowheads="1"/>
          </p:cNvSpPr>
          <p:nvPr/>
        </p:nvSpPr>
        <p:spPr bwMode="auto">
          <a:xfrm>
            <a:off x="323528" y="1556792"/>
            <a:ext cx="7993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n-GB" altLang="en-US" sz="2400" dirty="0">
                <a:latin typeface="Calibri" panose="020F0502020204030204" pitchFamily="34" charset="0"/>
                <a:cs typeface="Arial" panose="020B0604020202020204" pitchFamily="34" charset="0"/>
              </a:rPr>
              <a:t>Common hazards: Broken material</a:t>
            </a:r>
            <a:endParaRPr lang="en-GB" altLang="en-US" sz="2400" b="0" dirty="0">
              <a:latin typeface="Calibri" panose="020F0502020204030204" pitchFamily="34" charset="0"/>
              <a:cs typeface="Arial" panose="020B0604020202020204" pitchFamily="34" charset="0"/>
            </a:endParaRPr>
          </a:p>
        </p:txBody>
      </p:sp>
      <p:pic>
        <p:nvPicPr>
          <p:cNvPr id="2" name="Picture 5" descr="New HTL Logo">
            <a:extLst>
              <a:ext uri="{FF2B5EF4-FFF2-40B4-BE49-F238E27FC236}">
                <a16:creationId xmlns:a16="http://schemas.microsoft.com/office/drawing/2014/main" id="{F9D49BAF-1BA4-4983-8F6C-7EC7CCB426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pic>
        <p:nvPicPr>
          <p:cNvPr id="4" name="Picture 3">
            <a:extLst>
              <a:ext uri="{FF2B5EF4-FFF2-40B4-BE49-F238E27FC236}">
                <a16:creationId xmlns:a16="http://schemas.microsoft.com/office/drawing/2014/main" id="{9DFD0BFD-94D3-4B52-A6FF-1E904707209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7075" r="12221"/>
          <a:stretch/>
        </p:blipFill>
        <p:spPr>
          <a:xfrm>
            <a:off x="6012160" y="2020127"/>
            <a:ext cx="2880320" cy="3760418"/>
          </a:xfrm>
          <a:prstGeom prst="rect">
            <a:avLst/>
          </a:prstGeom>
        </p:spPr>
      </p:pic>
      <p:pic>
        <p:nvPicPr>
          <p:cNvPr id="6" name="Picture 5" descr="A picture containing building, outdoor, sitting, old&#10;&#10;Description automatically generated">
            <a:extLst>
              <a:ext uri="{FF2B5EF4-FFF2-40B4-BE49-F238E27FC236}">
                <a16:creationId xmlns:a16="http://schemas.microsoft.com/office/drawing/2014/main" id="{0BDF6786-A2AE-4E0F-8AAB-C38978FC70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556" y="2018458"/>
            <a:ext cx="5085715" cy="3814286"/>
          </a:xfrm>
          <a:prstGeom prst="rect">
            <a:avLst/>
          </a:prstGeom>
        </p:spPr>
      </p:pic>
    </p:spTree>
    <p:extLst>
      <p:ext uri="{BB962C8B-B14F-4D97-AF65-F5344CB8AC3E}">
        <p14:creationId xmlns:p14="http://schemas.microsoft.com/office/powerpoint/2010/main" val="1962989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3F7B842-7BB1-4CCF-87E8-CD80319C99D1}"/>
              </a:ext>
            </a:extLst>
          </p:cNvPr>
          <p:cNvSpPr>
            <a:spLocks noGrp="1" noChangeArrowheads="1"/>
          </p:cNvSpPr>
          <p:nvPr>
            <p:ph type="title"/>
          </p:nvPr>
        </p:nvSpPr>
        <p:spPr>
          <a:xfrm>
            <a:off x="26465" y="205083"/>
            <a:ext cx="4751759" cy="980728"/>
          </a:xfrm>
          <a:noFill/>
        </p:spPr>
        <p:txBody>
          <a:bodyPr/>
          <a:lstStyle/>
          <a:p>
            <a:pPr eaLnBrk="1" hangingPunct="1"/>
            <a:r>
              <a:rPr lang="en-GB" altLang="en-US" dirty="0">
                <a:solidFill>
                  <a:schemeClr val="tx1"/>
                </a:solidFill>
                <a:latin typeface="Verdana" panose="020B0604030504040204" pitchFamily="34" charset="0"/>
                <a:ea typeface="Verdana" panose="020B0604030504040204" pitchFamily="34" charset="0"/>
              </a:rPr>
              <a:t>Health &amp; Safety</a:t>
            </a:r>
          </a:p>
        </p:txBody>
      </p:sp>
      <p:sp>
        <p:nvSpPr>
          <p:cNvPr id="67587" name="Text Box 4">
            <a:extLst>
              <a:ext uri="{FF2B5EF4-FFF2-40B4-BE49-F238E27FC236}">
                <a16:creationId xmlns:a16="http://schemas.microsoft.com/office/drawing/2014/main" id="{192129C1-BF70-4455-BE16-BF021DFA7D21}"/>
              </a:ext>
            </a:extLst>
          </p:cNvPr>
          <p:cNvSpPr txBox="1">
            <a:spLocks noChangeArrowheads="1"/>
          </p:cNvSpPr>
          <p:nvPr/>
        </p:nvSpPr>
        <p:spPr bwMode="auto">
          <a:xfrm>
            <a:off x="323528" y="1340768"/>
            <a:ext cx="7993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n-GB" altLang="en-US" sz="2400" dirty="0">
                <a:latin typeface="Calibri" panose="020F0502020204030204" pitchFamily="34" charset="0"/>
                <a:cs typeface="Arial" panose="020B0604020202020204" pitchFamily="34" charset="0"/>
              </a:rPr>
              <a:t>Common hazards: awareness of surroundings</a:t>
            </a:r>
            <a:endParaRPr lang="en-GB" altLang="en-US" sz="2400" b="0" dirty="0">
              <a:latin typeface="Calibri" panose="020F0502020204030204" pitchFamily="34" charset="0"/>
              <a:cs typeface="Arial" panose="020B0604020202020204" pitchFamily="34" charset="0"/>
            </a:endParaRPr>
          </a:p>
        </p:txBody>
      </p:sp>
      <p:pic>
        <p:nvPicPr>
          <p:cNvPr id="2" name="Picture 5" descr="New HTL Logo">
            <a:extLst>
              <a:ext uri="{FF2B5EF4-FFF2-40B4-BE49-F238E27FC236}">
                <a16:creationId xmlns:a16="http://schemas.microsoft.com/office/drawing/2014/main" id="{F9D49BAF-1BA4-4983-8F6C-7EC7CCB426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pic>
        <p:nvPicPr>
          <p:cNvPr id="3" name="Picture 2">
            <a:extLst>
              <a:ext uri="{FF2B5EF4-FFF2-40B4-BE49-F238E27FC236}">
                <a16:creationId xmlns:a16="http://schemas.microsoft.com/office/drawing/2014/main" id="{565BC4B0-3821-4822-A583-D5124A4D4432}"/>
              </a:ext>
            </a:extLst>
          </p:cNvPr>
          <p:cNvPicPr>
            <a:picLocks noChangeAspect="1"/>
          </p:cNvPicPr>
          <p:nvPr/>
        </p:nvPicPr>
        <p:blipFill rotWithShape="1">
          <a:blip r:embed="rId4"/>
          <a:srcRect l="63802"/>
          <a:stretch/>
        </p:blipFill>
        <p:spPr>
          <a:xfrm>
            <a:off x="1885451" y="1959940"/>
            <a:ext cx="2470525" cy="3810873"/>
          </a:xfrm>
          <a:prstGeom prst="rect">
            <a:avLst/>
          </a:prstGeom>
        </p:spPr>
      </p:pic>
      <p:pic>
        <p:nvPicPr>
          <p:cNvPr id="4" name="Picture 3">
            <a:extLst>
              <a:ext uri="{FF2B5EF4-FFF2-40B4-BE49-F238E27FC236}">
                <a16:creationId xmlns:a16="http://schemas.microsoft.com/office/drawing/2014/main" id="{FBBF7732-7067-4096-87EA-BDF68B75B28B}"/>
              </a:ext>
            </a:extLst>
          </p:cNvPr>
          <p:cNvPicPr>
            <a:picLocks noChangeAspect="1"/>
          </p:cNvPicPr>
          <p:nvPr/>
        </p:nvPicPr>
        <p:blipFill rotWithShape="1">
          <a:blip r:embed="rId5"/>
          <a:srcRect l="63802"/>
          <a:stretch/>
        </p:blipFill>
        <p:spPr>
          <a:xfrm>
            <a:off x="4837779" y="1949178"/>
            <a:ext cx="2470525" cy="3821636"/>
          </a:xfrm>
          <a:prstGeom prst="rect">
            <a:avLst/>
          </a:prstGeom>
        </p:spPr>
      </p:pic>
    </p:spTree>
    <p:extLst>
      <p:ext uri="{BB962C8B-B14F-4D97-AF65-F5344CB8AC3E}">
        <p14:creationId xmlns:p14="http://schemas.microsoft.com/office/powerpoint/2010/main" val="16797718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23528" y="404664"/>
            <a:ext cx="8424936" cy="4687565"/>
          </a:xfrm>
          <a:prstGeom prst="rect">
            <a:avLst/>
          </a:prstGeom>
          <a:noFill/>
        </p:spPr>
        <p:txBody>
          <a:bodyPr wrap="square" rtlCol="0">
            <a:spAutoFit/>
          </a:bodyPr>
          <a:lstStyle/>
          <a:p>
            <a:pPr>
              <a:lnSpc>
                <a:spcPct val="150000"/>
              </a:lnSpc>
            </a:pPr>
            <a:r>
              <a:rPr lang="en-GB" sz="2400" i="1" dirty="0">
                <a:latin typeface="Verdana" panose="020B0604030504040204" pitchFamily="34" charset="0"/>
                <a:ea typeface="Verdana" panose="020B0604030504040204" pitchFamily="34" charset="0"/>
                <a:cs typeface="Verdana" panose="020B0604030504040204" pitchFamily="34" charset="0"/>
              </a:rPr>
              <a:t>By the end of the session you will be able to:</a:t>
            </a:r>
          </a:p>
          <a:p>
            <a:pPr>
              <a:lnSpc>
                <a:spcPct val="150000"/>
              </a:lnSpc>
            </a:pPr>
            <a:endParaRPr lang="en-GB" sz="1100" dirty="0">
              <a:latin typeface="Verdana" panose="020B0604030504040204" pitchFamily="34" charset="0"/>
              <a:ea typeface="Verdana" panose="020B0604030504040204" pitchFamily="34" charset="0"/>
              <a:cs typeface="Verdana" panose="020B0604030504040204" pitchFamily="34" charset="0"/>
            </a:endParaRPr>
          </a:p>
          <a:p>
            <a:pPr marL="342900" indent="-342900">
              <a:lnSpc>
                <a:spcPct val="200000"/>
              </a:lnSpc>
              <a:buFont typeface="+mj-lt"/>
              <a:buAutoNum type="arabicPeriod"/>
            </a:pPr>
            <a:r>
              <a:rPr lang="en-GB" dirty="0">
                <a:latin typeface="Verdana" panose="020B0604030504040204" pitchFamily="34" charset="0"/>
                <a:ea typeface="Verdana" panose="020B0604030504040204" pitchFamily="34" charset="0"/>
                <a:cs typeface="Verdana" panose="020B0604030504040204" pitchFamily="34" charset="0"/>
              </a:rPr>
              <a:t>Identify common faults and when you should get more help</a:t>
            </a:r>
          </a:p>
          <a:p>
            <a:pPr marL="342900" indent="-342900">
              <a:lnSpc>
                <a:spcPct val="200000"/>
              </a:lnSpc>
              <a:buFont typeface="+mj-lt"/>
              <a:buAutoNum type="arabicPeriod"/>
            </a:pPr>
            <a:r>
              <a:rPr lang="en-GB" dirty="0">
                <a:latin typeface="Verdana" panose="020B0604030504040204" pitchFamily="34" charset="0"/>
                <a:ea typeface="Verdana" panose="020B0604030504040204" pitchFamily="34" charset="0"/>
                <a:cs typeface="Verdana" panose="020B0604030504040204" pitchFamily="34" charset="0"/>
              </a:rPr>
              <a:t>Identify key annual tasks and checks which should be undertaken as part of maintaining your building</a:t>
            </a:r>
          </a:p>
          <a:p>
            <a:pPr marL="342900" indent="-342900">
              <a:lnSpc>
                <a:spcPct val="200000"/>
              </a:lnSpc>
              <a:buFont typeface="+mj-lt"/>
              <a:buAutoNum type="arabicPeriod"/>
            </a:pPr>
            <a:r>
              <a:rPr lang="en-GB" dirty="0">
                <a:latin typeface="Verdana" panose="020B0604030504040204" pitchFamily="34" charset="0"/>
                <a:ea typeface="Verdana" panose="020B0604030504040204" pitchFamily="34" charset="0"/>
                <a:cs typeface="Verdana" panose="020B0604030504040204" pitchFamily="34" charset="0"/>
              </a:rPr>
              <a:t>Carry out a rapid condition survey on your building and identify actions that need performing or where you need to get some help</a:t>
            </a:r>
          </a:p>
          <a:p>
            <a:pPr marL="342900" indent="-342900">
              <a:lnSpc>
                <a:spcPct val="200000"/>
              </a:lnSpc>
              <a:buFont typeface="+mj-lt"/>
              <a:buAutoNum type="arabicPeriod"/>
            </a:pPr>
            <a:r>
              <a:rPr lang="en-GB" dirty="0">
                <a:latin typeface="Verdana" panose="020B0604030504040204" pitchFamily="34" charset="0"/>
                <a:ea typeface="Verdana" panose="020B0604030504040204" pitchFamily="34" charset="0"/>
                <a:cs typeface="Verdana" panose="020B0604030504040204" pitchFamily="34" charset="0"/>
              </a:rPr>
              <a:t>Understand when maintenance becomes work that may require permission on listed properties or in conservation areas</a:t>
            </a:r>
          </a:p>
        </p:txBody>
      </p:sp>
      <p:pic>
        <p:nvPicPr>
          <p:cNvPr id="4" name="Picture 5" descr="New HTL Logo">
            <a:extLst>
              <a:ext uri="{FF2B5EF4-FFF2-40B4-BE49-F238E27FC236}">
                <a16:creationId xmlns:a16="http://schemas.microsoft.com/office/drawing/2014/main" id="{EA0A8266-6656-4A65-B225-C8663C5EF8A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spTree>
    <p:extLst>
      <p:ext uri="{BB962C8B-B14F-4D97-AF65-F5344CB8AC3E}">
        <p14:creationId xmlns:p14="http://schemas.microsoft.com/office/powerpoint/2010/main" val="275091442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23F7B842-7BB1-4CCF-87E8-CD80319C99D1}"/>
              </a:ext>
            </a:extLst>
          </p:cNvPr>
          <p:cNvSpPr>
            <a:spLocks noGrp="1" noChangeArrowheads="1"/>
          </p:cNvSpPr>
          <p:nvPr>
            <p:ph type="title"/>
          </p:nvPr>
        </p:nvSpPr>
        <p:spPr>
          <a:xfrm>
            <a:off x="26465" y="205083"/>
            <a:ext cx="4751759" cy="980728"/>
          </a:xfrm>
          <a:noFill/>
        </p:spPr>
        <p:txBody>
          <a:bodyPr/>
          <a:lstStyle/>
          <a:p>
            <a:pPr eaLnBrk="1" hangingPunct="1"/>
            <a:r>
              <a:rPr lang="en-GB" altLang="en-US" dirty="0">
                <a:solidFill>
                  <a:schemeClr val="tx1"/>
                </a:solidFill>
                <a:latin typeface="Verdana" panose="020B0604030504040204" pitchFamily="34" charset="0"/>
                <a:ea typeface="Verdana" panose="020B0604030504040204" pitchFamily="34" charset="0"/>
              </a:rPr>
              <a:t>Health &amp; Safety</a:t>
            </a:r>
          </a:p>
        </p:txBody>
      </p:sp>
      <p:sp>
        <p:nvSpPr>
          <p:cNvPr id="67587" name="Text Box 4">
            <a:extLst>
              <a:ext uri="{FF2B5EF4-FFF2-40B4-BE49-F238E27FC236}">
                <a16:creationId xmlns:a16="http://schemas.microsoft.com/office/drawing/2014/main" id="{192129C1-BF70-4455-BE16-BF021DFA7D21}"/>
              </a:ext>
            </a:extLst>
          </p:cNvPr>
          <p:cNvSpPr txBox="1">
            <a:spLocks noChangeArrowheads="1"/>
          </p:cNvSpPr>
          <p:nvPr/>
        </p:nvSpPr>
        <p:spPr bwMode="auto">
          <a:xfrm>
            <a:off x="323528" y="1340768"/>
            <a:ext cx="7993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n-GB" altLang="en-US" sz="2400" dirty="0">
                <a:latin typeface="Calibri" panose="020F0502020204030204" pitchFamily="34" charset="0"/>
                <a:cs typeface="Arial" panose="020B0604020202020204" pitchFamily="34" charset="0"/>
              </a:rPr>
              <a:t>Common hazards: old services</a:t>
            </a:r>
            <a:endParaRPr lang="en-GB" altLang="en-US" sz="2400" b="0" dirty="0">
              <a:latin typeface="Calibri" panose="020F0502020204030204" pitchFamily="34" charset="0"/>
              <a:cs typeface="Arial" panose="020B0604020202020204" pitchFamily="34" charset="0"/>
            </a:endParaRPr>
          </a:p>
        </p:txBody>
      </p:sp>
      <p:pic>
        <p:nvPicPr>
          <p:cNvPr id="2" name="Picture 5" descr="New HTL Logo">
            <a:extLst>
              <a:ext uri="{FF2B5EF4-FFF2-40B4-BE49-F238E27FC236}">
                <a16:creationId xmlns:a16="http://schemas.microsoft.com/office/drawing/2014/main" id="{F9D49BAF-1BA4-4983-8F6C-7EC7CCB426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pic>
        <p:nvPicPr>
          <p:cNvPr id="3" name="Picture 2">
            <a:extLst>
              <a:ext uri="{FF2B5EF4-FFF2-40B4-BE49-F238E27FC236}">
                <a16:creationId xmlns:a16="http://schemas.microsoft.com/office/drawing/2014/main" id="{9ED1A23E-6E49-4539-8A8B-AD664509B23B}"/>
              </a:ext>
            </a:extLst>
          </p:cNvPr>
          <p:cNvPicPr>
            <a:picLocks noChangeAspect="1"/>
          </p:cNvPicPr>
          <p:nvPr/>
        </p:nvPicPr>
        <p:blipFill>
          <a:blip r:embed="rId4"/>
          <a:stretch>
            <a:fillRect/>
          </a:stretch>
        </p:blipFill>
        <p:spPr>
          <a:xfrm>
            <a:off x="1548284" y="1930490"/>
            <a:ext cx="5543550" cy="4162425"/>
          </a:xfrm>
          <a:prstGeom prst="rect">
            <a:avLst/>
          </a:prstGeom>
        </p:spPr>
      </p:pic>
    </p:spTree>
    <p:extLst>
      <p:ext uri="{BB962C8B-B14F-4D97-AF65-F5344CB8AC3E}">
        <p14:creationId xmlns:p14="http://schemas.microsoft.com/office/powerpoint/2010/main" val="25638630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New HTL Logo">
            <a:extLst>
              <a:ext uri="{FF2B5EF4-FFF2-40B4-BE49-F238E27FC236}">
                <a16:creationId xmlns:a16="http://schemas.microsoft.com/office/drawing/2014/main" id="{F9D49BAF-1BA4-4983-8F6C-7EC7CCB426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pic>
        <p:nvPicPr>
          <p:cNvPr id="6" name="Picture 5">
            <a:extLst>
              <a:ext uri="{FF2B5EF4-FFF2-40B4-BE49-F238E27FC236}">
                <a16:creationId xmlns:a16="http://schemas.microsoft.com/office/drawing/2014/main" id="{C5F5BCD7-4F14-46C9-98B3-3A45EB674C17}"/>
              </a:ext>
            </a:extLst>
          </p:cNvPr>
          <p:cNvPicPr>
            <a:picLocks noChangeAspect="1"/>
          </p:cNvPicPr>
          <p:nvPr/>
        </p:nvPicPr>
        <p:blipFill rotWithShape="1">
          <a:blip r:embed="rId4"/>
          <a:srcRect l="13860" r="8759"/>
          <a:stretch/>
        </p:blipFill>
        <p:spPr>
          <a:xfrm>
            <a:off x="35987" y="620688"/>
            <a:ext cx="5049809" cy="4896544"/>
          </a:xfrm>
          <a:prstGeom prst="rect">
            <a:avLst/>
          </a:prstGeom>
        </p:spPr>
      </p:pic>
      <p:sp>
        <p:nvSpPr>
          <p:cNvPr id="7" name="Arrow: Down 6">
            <a:extLst>
              <a:ext uri="{FF2B5EF4-FFF2-40B4-BE49-F238E27FC236}">
                <a16:creationId xmlns:a16="http://schemas.microsoft.com/office/drawing/2014/main" id="{F1CFD026-E721-4E9C-9A1E-066D3C69FE44}"/>
              </a:ext>
            </a:extLst>
          </p:cNvPr>
          <p:cNvSpPr/>
          <p:nvPr/>
        </p:nvSpPr>
        <p:spPr bwMode="auto">
          <a:xfrm>
            <a:off x="5292080" y="620688"/>
            <a:ext cx="576064" cy="4896544"/>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58941754-C580-41EE-A3C3-E071C37CF58C}"/>
              </a:ext>
            </a:extLst>
          </p:cNvPr>
          <p:cNvSpPr txBox="1"/>
          <p:nvPr/>
        </p:nvSpPr>
        <p:spPr>
          <a:xfrm>
            <a:off x="6228184" y="764704"/>
            <a:ext cx="2160240" cy="4438395"/>
          </a:xfrm>
          <a:prstGeom prst="rect">
            <a:avLst/>
          </a:prstGeom>
          <a:noFill/>
        </p:spPr>
        <p:txBody>
          <a:bodyPr wrap="square" rtlCol="0">
            <a:spAutoFit/>
          </a:bodyPr>
          <a:lstStyle/>
          <a:p>
            <a:pPr>
              <a:lnSpc>
                <a:spcPct val="200000"/>
              </a:lnSpc>
            </a:pPr>
            <a:r>
              <a:rPr lang="en-GB" dirty="0"/>
              <a:t>Chimneys</a:t>
            </a:r>
          </a:p>
          <a:p>
            <a:pPr>
              <a:lnSpc>
                <a:spcPct val="200000"/>
              </a:lnSpc>
            </a:pPr>
            <a:r>
              <a:rPr lang="en-GB" dirty="0"/>
              <a:t>Roof</a:t>
            </a:r>
          </a:p>
          <a:p>
            <a:pPr>
              <a:lnSpc>
                <a:spcPct val="200000"/>
              </a:lnSpc>
            </a:pPr>
            <a:r>
              <a:rPr lang="en-GB" dirty="0"/>
              <a:t>Rainwater goods</a:t>
            </a:r>
          </a:p>
          <a:p>
            <a:pPr>
              <a:lnSpc>
                <a:spcPct val="200000"/>
              </a:lnSpc>
            </a:pPr>
            <a:r>
              <a:rPr lang="en-GB" dirty="0"/>
              <a:t>Walls</a:t>
            </a:r>
          </a:p>
          <a:p>
            <a:pPr>
              <a:lnSpc>
                <a:spcPct val="200000"/>
              </a:lnSpc>
            </a:pPr>
            <a:r>
              <a:rPr lang="en-GB" dirty="0"/>
              <a:t>Windows &amp; Doors</a:t>
            </a:r>
          </a:p>
          <a:p>
            <a:pPr>
              <a:lnSpc>
                <a:spcPct val="200000"/>
              </a:lnSpc>
            </a:pPr>
            <a:r>
              <a:rPr lang="en-GB" dirty="0"/>
              <a:t>Airbricks/vents</a:t>
            </a:r>
          </a:p>
          <a:p>
            <a:pPr>
              <a:lnSpc>
                <a:spcPct val="200000"/>
              </a:lnSpc>
            </a:pPr>
            <a:r>
              <a:rPr lang="en-GB" dirty="0"/>
              <a:t>Ground surfaces</a:t>
            </a:r>
          </a:p>
          <a:p>
            <a:pPr>
              <a:lnSpc>
                <a:spcPct val="200000"/>
              </a:lnSpc>
            </a:pPr>
            <a:r>
              <a:rPr lang="en-GB" dirty="0"/>
              <a:t>Drainage</a:t>
            </a:r>
          </a:p>
        </p:txBody>
      </p:sp>
    </p:spTree>
    <p:extLst>
      <p:ext uri="{BB962C8B-B14F-4D97-AF65-F5344CB8AC3E}">
        <p14:creationId xmlns:p14="http://schemas.microsoft.com/office/powerpoint/2010/main" val="2165487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 calcmode="lin" valueType="num">
                                      <p:cBhvr additive="base">
                                        <p:cTn id="43"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2" fill="hold" nodeType="clickEffect">
                                  <p:stCondLst>
                                    <p:cond delay="0"/>
                                  </p:stCondLst>
                                  <p:childTnLst>
                                    <p:set>
                                      <p:cBhvr>
                                        <p:cTn id="48" dur="1" fill="hold">
                                          <p:stCondLst>
                                            <p:cond delay="0"/>
                                          </p:stCondLst>
                                        </p:cTn>
                                        <p:tgtEl>
                                          <p:spTgt spid="8">
                                            <p:txEl>
                                              <p:pRg st="6" end="6"/>
                                            </p:txEl>
                                          </p:spTgt>
                                        </p:tgtEl>
                                        <p:attrNameLst>
                                          <p:attrName>style.visibility</p:attrName>
                                        </p:attrNameLst>
                                      </p:cBhvr>
                                      <p:to>
                                        <p:strVal val="visible"/>
                                      </p:to>
                                    </p:set>
                                    <p:anim calcmode="lin" valueType="num">
                                      <p:cBhvr additive="base">
                                        <p:cTn id="49" dur="500" fill="hold"/>
                                        <p:tgtEl>
                                          <p:spTgt spid="8">
                                            <p:txEl>
                                              <p:pRg st="6" end="6"/>
                                            </p:txEl>
                                          </p:spTgt>
                                        </p:tgtEl>
                                        <p:attrNameLst>
                                          <p:attrName>ppt_x</p:attrName>
                                        </p:attrNameLst>
                                      </p:cBhvr>
                                      <p:tavLst>
                                        <p:tav tm="0">
                                          <p:val>
                                            <p:strVal val="1+#ppt_w/2"/>
                                          </p:val>
                                        </p:tav>
                                        <p:tav tm="100000">
                                          <p:val>
                                            <p:strVal val="#ppt_x"/>
                                          </p:val>
                                        </p:tav>
                                      </p:tavLst>
                                    </p:anim>
                                    <p:anim calcmode="lin" valueType="num">
                                      <p:cBhvr additive="base">
                                        <p:cTn id="50" dur="500" fill="hold"/>
                                        <p:tgtEl>
                                          <p:spTgt spid="8">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2" fill="hold" nodeType="clickEffect">
                                  <p:stCondLst>
                                    <p:cond delay="0"/>
                                  </p:stCondLst>
                                  <p:childTnLst>
                                    <p:set>
                                      <p:cBhvr>
                                        <p:cTn id="54" dur="1" fill="hold">
                                          <p:stCondLst>
                                            <p:cond delay="0"/>
                                          </p:stCondLst>
                                        </p:cTn>
                                        <p:tgtEl>
                                          <p:spTgt spid="8">
                                            <p:txEl>
                                              <p:pRg st="7" end="7"/>
                                            </p:txEl>
                                          </p:spTgt>
                                        </p:tgtEl>
                                        <p:attrNameLst>
                                          <p:attrName>style.visibility</p:attrName>
                                        </p:attrNameLst>
                                      </p:cBhvr>
                                      <p:to>
                                        <p:strVal val="visible"/>
                                      </p:to>
                                    </p:set>
                                    <p:anim calcmode="lin" valueType="num">
                                      <p:cBhvr additive="base">
                                        <p:cTn id="55" dur="500" fill="hold"/>
                                        <p:tgtEl>
                                          <p:spTgt spid="8">
                                            <p:txEl>
                                              <p:pRg st="7" end="7"/>
                                            </p:txEl>
                                          </p:spTgt>
                                        </p:tgtEl>
                                        <p:attrNameLst>
                                          <p:attrName>ppt_x</p:attrName>
                                        </p:attrNameLst>
                                      </p:cBhvr>
                                      <p:tavLst>
                                        <p:tav tm="0">
                                          <p:val>
                                            <p:strVal val="1+#ppt_w/2"/>
                                          </p:val>
                                        </p:tav>
                                        <p:tav tm="100000">
                                          <p:val>
                                            <p:strVal val="#ppt_x"/>
                                          </p:val>
                                        </p:tav>
                                      </p:tavLst>
                                    </p:anim>
                                    <p:anim calcmode="lin" valueType="num">
                                      <p:cBhvr additive="base">
                                        <p:cTn id="56" dur="500" fill="hold"/>
                                        <p:tgtEl>
                                          <p:spTgt spid="8">
                                            <p:txEl>
                                              <p:pRg st="7" end="7"/>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New HTL Logo">
            <a:extLst>
              <a:ext uri="{FF2B5EF4-FFF2-40B4-BE49-F238E27FC236}">
                <a16:creationId xmlns:a16="http://schemas.microsoft.com/office/drawing/2014/main" id="{F9D49BAF-1BA4-4983-8F6C-7EC7CCB426FA}"/>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sp>
        <p:nvSpPr>
          <p:cNvPr id="7" name="Arrow: Down 6">
            <a:extLst>
              <a:ext uri="{FF2B5EF4-FFF2-40B4-BE49-F238E27FC236}">
                <a16:creationId xmlns:a16="http://schemas.microsoft.com/office/drawing/2014/main" id="{F1CFD026-E721-4E9C-9A1E-066D3C69FE44}"/>
              </a:ext>
            </a:extLst>
          </p:cNvPr>
          <p:cNvSpPr/>
          <p:nvPr/>
        </p:nvSpPr>
        <p:spPr bwMode="auto">
          <a:xfrm>
            <a:off x="5292080" y="620688"/>
            <a:ext cx="576064" cy="4896544"/>
          </a:xfrm>
          <a:prstGeom prst="down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800" b="1" i="0" u="none" strike="noStrike" cap="none" normalizeH="0" baseline="0">
              <a:ln>
                <a:noFill/>
              </a:ln>
              <a:solidFill>
                <a:schemeClr val="tx1"/>
              </a:solidFill>
              <a:effectLst/>
              <a:latin typeface="Arial" panose="020B0604020202020204" pitchFamily="34" charset="0"/>
            </a:endParaRPr>
          </a:p>
        </p:txBody>
      </p:sp>
      <p:sp>
        <p:nvSpPr>
          <p:cNvPr id="8" name="TextBox 7">
            <a:extLst>
              <a:ext uri="{FF2B5EF4-FFF2-40B4-BE49-F238E27FC236}">
                <a16:creationId xmlns:a16="http://schemas.microsoft.com/office/drawing/2014/main" id="{58941754-C580-41EE-A3C3-E071C37CF58C}"/>
              </a:ext>
            </a:extLst>
          </p:cNvPr>
          <p:cNvSpPr txBox="1"/>
          <p:nvPr/>
        </p:nvSpPr>
        <p:spPr>
          <a:xfrm>
            <a:off x="6228184" y="764704"/>
            <a:ext cx="2160240" cy="3330399"/>
          </a:xfrm>
          <a:prstGeom prst="rect">
            <a:avLst/>
          </a:prstGeom>
          <a:noFill/>
        </p:spPr>
        <p:txBody>
          <a:bodyPr wrap="square" rtlCol="0">
            <a:spAutoFit/>
          </a:bodyPr>
          <a:lstStyle/>
          <a:p>
            <a:pPr>
              <a:lnSpc>
                <a:spcPct val="200000"/>
              </a:lnSpc>
            </a:pPr>
            <a:r>
              <a:rPr lang="en-GB" dirty="0"/>
              <a:t>Attic space</a:t>
            </a:r>
          </a:p>
          <a:p>
            <a:pPr>
              <a:lnSpc>
                <a:spcPct val="200000"/>
              </a:lnSpc>
            </a:pPr>
            <a:r>
              <a:rPr lang="en-GB" dirty="0"/>
              <a:t>External walls</a:t>
            </a:r>
          </a:p>
          <a:p>
            <a:pPr>
              <a:lnSpc>
                <a:spcPct val="200000"/>
              </a:lnSpc>
            </a:pPr>
            <a:r>
              <a:rPr lang="en-GB" dirty="0"/>
              <a:t>Internal walls</a:t>
            </a:r>
          </a:p>
          <a:p>
            <a:pPr>
              <a:lnSpc>
                <a:spcPct val="200000"/>
              </a:lnSpc>
            </a:pPr>
            <a:r>
              <a:rPr lang="en-GB" dirty="0"/>
              <a:t>Floors</a:t>
            </a:r>
          </a:p>
          <a:p>
            <a:pPr>
              <a:lnSpc>
                <a:spcPct val="200000"/>
              </a:lnSpc>
            </a:pPr>
            <a:r>
              <a:rPr lang="en-GB" dirty="0"/>
              <a:t>Basement</a:t>
            </a:r>
          </a:p>
          <a:p>
            <a:pPr>
              <a:lnSpc>
                <a:spcPct val="200000"/>
              </a:lnSpc>
            </a:pPr>
            <a:r>
              <a:rPr lang="en-GB" dirty="0"/>
              <a:t>Services</a:t>
            </a:r>
          </a:p>
        </p:txBody>
      </p:sp>
      <p:pic>
        <p:nvPicPr>
          <p:cNvPr id="1026" name="Picture 2" descr="See the source image">
            <a:extLst>
              <a:ext uri="{FF2B5EF4-FFF2-40B4-BE49-F238E27FC236}">
                <a16:creationId xmlns:a16="http://schemas.microsoft.com/office/drawing/2014/main" id="{84375662-1845-4D78-B41D-1DBBB378EC6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138" r="18500"/>
          <a:stretch/>
        </p:blipFill>
        <p:spPr bwMode="auto">
          <a:xfrm>
            <a:off x="35496" y="764704"/>
            <a:ext cx="5194216" cy="44383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989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additive="base">
                                        <p:cTn id="13"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 calcmode="lin" valueType="num">
                                      <p:cBhvr additive="base">
                                        <p:cTn id="19" dur="500" fill="hold"/>
                                        <p:tgtEl>
                                          <p:spTgt spid="8">
                                            <p:txEl>
                                              <p:pRg st="1" end="1"/>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 calcmode="lin" valueType="num">
                                      <p:cBhvr additive="base">
                                        <p:cTn id="25" dur="500" fill="hold"/>
                                        <p:tgtEl>
                                          <p:spTgt spid="8">
                                            <p:txEl>
                                              <p:pRg st="2" end="2"/>
                                            </p:txEl>
                                          </p:spTgt>
                                        </p:tgtEl>
                                        <p:attrNameLst>
                                          <p:attrName>ppt_x</p:attrName>
                                        </p:attrNameLst>
                                      </p:cBhvr>
                                      <p:tavLst>
                                        <p:tav tm="0">
                                          <p:val>
                                            <p:strVal val="1+#ppt_w/2"/>
                                          </p:val>
                                        </p:tav>
                                        <p:tav tm="100000">
                                          <p:val>
                                            <p:strVal val="#ppt_x"/>
                                          </p:val>
                                        </p:tav>
                                      </p:tavLst>
                                    </p:anim>
                                    <p:anim calcmode="lin" valueType="num">
                                      <p:cBhvr additive="base">
                                        <p:cTn id="26"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fill="hold"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anim calcmode="lin" valueType="num">
                                      <p:cBhvr additive="base">
                                        <p:cTn id="31" dur="500" fill="hold"/>
                                        <p:tgtEl>
                                          <p:spTgt spid="8">
                                            <p:txEl>
                                              <p:pRg st="3" end="3"/>
                                            </p:txEl>
                                          </p:spTgt>
                                        </p:tgtEl>
                                        <p:attrNameLst>
                                          <p:attrName>ppt_x</p:attrName>
                                        </p:attrNameLst>
                                      </p:cBhvr>
                                      <p:tavLst>
                                        <p:tav tm="0">
                                          <p:val>
                                            <p:strVal val="1+#ppt_w/2"/>
                                          </p:val>
                                        </p:tav>
                                        <p:tav tm="100000">
                                          <p:val>
                                            <p:strVal val="#ppt_x"/>
                                          </p:val>
                                        </p:tav>
                                      </p:tavLst>
                                    </p:anim>
                                    <p:anim calcmode="lin" valueType="num">
                                      <p:cBhvr additive="base">
                                        <p:cTn id="32"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8">
                                            <p:txEl>
                                              <p:pRg st="4" end="4"/>
                                            </p:txEl>
                                          </p:spTgt>
                                        </p:tgtEl>
                                        <p:attrNameLst>
                                          <p:attrName>style.visibility</p:attrName>
                                        </p:attrNameLst>
                                      </p:cBhvr>
                                      <p:to>
                                        <p:strVal val="visible"/>
                                      </p:to>
                                    </p:set>
                                    <p:anim calcmode="lin" valueType="num">
                                      <p:cBhvr additive="base">
                                        <p:cTn id="37" dur="500" fill="hold"/>
                                        <p:tgtEl>
                                          <p:spTgt spid="8">
                                            <p:txEl>
                                              <p:pRg st="4" end="4"/>
                                            </p:txEl>
                                          </p:spTgt>
                                        </p:tgtEl>
                                        <p:attrNameLst>
                                          <p:attrName>ppt_x</p:attrName>
                                        </p:attrNameLst>
                                      </p:cBhvr>
                                      <p:tavLst>
                                        <p:tav tm="0">
                                          <p:val>
                                            <p:strVal val="1+#ppt_w/2"/>
                                          </p:val>
                                        </p:tav>
                                        <p:tav tm="100000">
                                          <p:val>
                                            <p:strVal val="#ppt_x"/>
                                          </p:val>
                                        </p:tav>
                                      </p:tavLst>
                                    </p:anim>
                                    <p:anim calcmode="lin" valueType="num">
                                      <p:cBhvr additive="base">
                                        <p:cTn id="38" dur="500" fill="hold"/>
                                        <p:tgtEl>
                                          <p:spTgt spid="8">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8">
                                            <p:txEl>
                                              <p:pRg st="5" end="5"/>
                                            </p:txEl>
                                          </p:spTgt>
                                        </p:tgtEl>
                                        <p:attrNameLst>
                                          <p:attrName>style.visibility</p:attrName>
                                        </p:attrNameLst>
                                      </p:cBhvr>
                                      <p:to>
                                        <p:strVal val="visible"/>
                                      </p:to>
                                    </p:set>
                                    <p:anim calcmode="lin" valueType="num">
                                      <p:cBhvr additive="base">
                                        <p:cTn id="43" dur="500" fill="hold"/>
                                        <p:tgtEl>
                                          <p:spTgt spid="8">
                                            <p:txEl>
                                              <p:pRg st="5" end="5"/>
                                            </p:txEl>
                                          </p:spTgt>
                                        </p:tgtEl>
                                        <p:attrNameLst>
                                          <p:attrName>ppt_x</p:attrName>
                                        </p:attrNameLst>
                                      </p:cBhvr>
                                      <p:tavLst>
                                        <p:tav tm="0">
                                          <p:val>
                                            <p:strVal val="1+#ppt_w/2"/>
                                          </p:val>
                                        </p:tav>
                                        <p:tav tm="100000">
                                          <p:val>
                                            <p:strVal val="#ppt_x"/>
                                          </p:val>
                                        </p:tav>
                                      </p:tavLst>
                                    </p:anim>
                                    <p:anim calcmode="lin" valueType="num">
                                      <p:cBhvr additive="base">
                                        <p:cTn id="44" dur="500" fill="hold"/>
                                        <p:tgtEl>
                                          <p:spTgt spid="8">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New HTL Logo">
            <a:extLst>
              <a:ext uri="{FF2B5EF4-FFF2-40B4-BE49-F238E27FC236}">
                <a16:creationId xmlns:a16="http://schemas.microsoft.com/office/drawing/2014/main" id="{1BC6C069-9415-4BB3-B708-D92007EA17F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sp>
        <p:nvSpPr>
          <p:cNvPr id="5" name="Text Box 4">
            <a:extLst>
              <a:ext uri="{FF2B5EF4-FFF2-40B4-BE49-F238E27FC236}">
                <a16:creationId xmlns:a16="http://schemas.microsoft.com/office/drawing/2014/main" id="{6E2D942C-BFCC-4FE7-A95D-FCB6BD1F2813}"/>
              </a:ext>
            </a:extLst>
          </p:cNvPr>
          <p:cNvSpPr txBox="1">
            <a:spLocks noChangeArrowheads="1"/>
          </p:cNvSpPr>
          <p:nvPr/>
        </p:nvSpPr>
        <p:spPr bwMode="auto">
          <a:xfrm>
            <a:off x="323528" y="404664"/>
            <a:ext cx="799306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None/>
            </a:pPr>
            <a:r>
              <a:rPr lang="en-GB" altLang="en-US" sz="2400" dirty="0">
                <a:latin typeface="Calibri" panose="020F0502020204030204" pitchFamily="34" charset="0"/>
                <a:cs typeface="Arial" panose="020B0604020202020204" pitchFamily="34" charset="0"/>
              </a:rPr>
              <a:t>Monitoring Cracks </a:t>
            </a:r>
            <a:endParaRPr lang="en-GB" altLang="en-US" sz="2400" b="0" dirty="0">
              <a:latin typeface="Calibri" panose="020F0502020204030204" pitchFamily="34" charset="0"/>
              <a:cs typeface="Arial" panose="020B0604020202020204" pitchFamily="34" charset="0"/>
            </a:endParaRPr>
          </a:p>
        </p:txBody>
      </p:sp>
      <p:pic>
        <p:nvPicPr>
          <p:cNvPr id="2050" name="Picture 2" descr="See the source image">
            <a:extLst>
              <a:ext uri="{FF2B5EF4-FFF2-40B4-BE49-F238E27FC236}">
                <a16:creationId xmlns:a16="http://schemas.microsoft.com/office/drawing/2014/main" id="{A0914568-56F7-4F58-971C-9BEAF17DBB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90657" y="1844823"/>
            <a:ext cx="3936437" cy="295232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ee the source image">
            <a:extLst>
              <a:ext uri="{FF2B5EF4-FFF2-40B4-BE49-F238E27FC236}">
                <a16:creationId xmlns:a16="http://schemas.microsoft.com/office/drawing/2014/main" id="{163DF7A5-959B-458A-92CF-1C18BA5079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113" y="1844824"/>
            <a:ext cx="4526903" cy="2952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1430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288D8DB-50BA-4324-BD7B-B364A2C7CD84}"/>
              </a:ext>
            </a:extLst>
          </p:cNvPr>
          <p:cNvPicPr>
            <a:picLocks noChangeAspect="1"/>
          </p:cNvPicPr>
          <p:nvPr/>
        </p:nvPicPr>
        <p:blipFill>
          <a:blip r:embed="rId3"/>
          <a:stretch>
            <a:fillRect/>
          </a:stretch>
        </p:blipFill>
        <p:spPr>
          <a:xfrm>
            <a:off x="-570147" y="-76311"/>
            <a:ext cx="10398731" cy="6934311"/>
          </a:xfrm>
          <a:prstGeom prst="rect">
            <a:avLst/>
          </a:prstGeom>
        </p:spPr>
      </p:pic>
      <p:sp>
        <p:nvSpPr>
          <p:cNvPr id="2" name="Title 1"/>
          <p:cNvSpPr txBox="1">
            <a:spLocks/>
          </p:cNvSpPr>
          <p:nvPr/>
        </p:nvSpPr>
        <p:spPr>
          <a:xfrm>
            <a:off x="1398143" y="2768600"/>
            <a:ext cx="6347714" cy="1320800"/>
          </a:xfrm>
          <a:prstGeom prst="rect">
            <a:avLst/>
          </a:prstGeom>
          <a:solidFill>
            <a:schemeClr val="bg1"/>
          </a:solidFill>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GB" sz="60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Lunch</a:t>
            </a:r>
          </a:p>
          <a:p>
            <a:pPr marL="0" marR="0" lvl="0" indent="0" algn="ctr" defTabSz="685800" rtl="0" eaLnBrk="1" fontAlgn="auto" latinLnBrk="0" hangingPunct="1">
              <a:lnSpc>
                <a:spcPct val="90000"/>
              </a:lnSpc>
              <a:spcBef>
                <a:spcPct val="0"/>
              </a:spcBef>
              <a:spcAft>
                <a:spcPts val="0"/>
              </a:spcAft>
              <a:buClrTx/>
              <a:buSzTx/>
              <a:buFontTx/>
              <a:buNone/>
              <a:tabLst/>
              <a:defRPr/>
            </a:pPr>
            <a:r>
              <a:rPr kumimoji="0" lang="en-GB" sz="33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45 minutes</a:t>
            </a:r>
          </a:p>
        </p:txBody>
      </p:sp>
      <p:pic>
        <p:nvPicPr>
          <p:cNvPr id="4" name="Picture 5" descr="New HTL Logo">
            <a:extLst>
              <a:ext uri="{FF2B5EF4-FFF2-40B4-BE49-F238E27FC236}">
                <a16:creationId xmlns:a16="http://schemas.microsoft.com/office/drawing/2014/main" id="{3498028F-2997-4F2B-8FA7-51B9E64201A6}"/>
              </a:ext>
            </a:extLst>
          </p:cNvPr>
          <p:cNvPicPr>
            <a:picLocks noChangeAspect="1" noChangeArrowheads="1"/>
          </p:cNvPicPr>
          <p:nvPr/>
        </p:nvPicPr>
        <p:blipFill>
          <a:blip r:embed="rId4" cstate="print"/>
          <a:srcRect/>
          <a:stretch>
            <a:fillRect/>
          </a:stretch>
        </p:blipFill>
        <p:spPr bwMode="auto">
          <a:xfrm>
            <a:off x="4572000" y="5909469"/>
            <a:ext cx="4572000" cy="948531"/>
          </a:xfrm>
          <a:prstGeom prst="rect">
            <a:avLst/>
          </a:prstGeom>
          <a:noFill/>
          <a:ln w="9525">
            <a:noFill/>
            <a:miter lim="800000"/>
            <a:headEnd/>
            <a:tailEnd/>
          </a:ln>
        </p:spPr>
      </p:pic>
    </p:spTree>
    <p:extLst>
      <p:ext uri="{BB962C8B-B14F-4D97-AF65-F5344CB8AC3E}">
        <p14:creationId xmlns:p14="http://schemas.microsoft.com/office/powerpoint/2010/main" val="129105093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House in a field">
            <a:extLst>
              <a:ext uri="{FF2B5EF4-FFF2-40B4-BE49-F238E27FC236}">
                <a16:creationId xmlns:a16="http://schemas.microsoft.com/office/drawing/2014/main" id="{924B1A51-E958-4412-9193-303323471C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49" r="4694"/>
          <a:stretch/>
        </p:blipFill>
        <p:spPr>
          <a:xfrm>
            <a:off x="3376004" y="10"/>
            <a:ext cx="5767995" cy="6857990"/>
          </a:xfrm>
          <a:prstGeom prst="rect">
            <a:avLst/>
          </a:prstGeom>
        </p:spPr>
      </p:pic>
      <p:sp>
        <p:nvSpPr>
          <p:cNvPr id="2" name="Title 1">
            <a:extLst>
              <a:ext uri="{FF2B5EF4-FFF2-40B4-BE49-F238E27FC236}">
                <a16:creationId xmlns:a16="http://schemas.microsoft.com/office/drawing/2014/main" id="{BCABD774-60EF-4C89-94BA-0F3BB1B9A625}"/>
              </a:ext>
            </a:extLst>
          </p:cNvPr>
          <p:cNvSpPr>
            <a:spLocks noGrp="1"/>
          </p:cNvSpPr>
          <p:nvPr>
            <p:ph type="title"/>
          </p:nvPr>
        </p:nvSpPr>
        <p:spPr>
          <a:xfrm>
            <a:off x="179512" y="836712"/>
            <a:ext cx="3376004" cy="3204134"/>
          </a:xfrm>
        </p:spPr>
        <p:txBody>
          <a:bodyPr vert="horz" lIns="91440" tIns="45720" rIns="91440" bIns="45720" rtlCol="0" anchor="b">
            <a:normAutofit/>
          </a:bodyPr>
          <a:lstStyle/>
          <a:p>
            <a:pPr defTabSz="914400"/>
            <a:r>
              <a:rPr lang="en-GB" sz="4400" dirty="0">
                <a:solidFill>
                  <a:schemeClr val="bg1"/>
                </a:solidFill>
              </a:rPr>
              <a:t>Maintenance Schedule and Inspection Exercise </a:t>
            </a:r>
          </a:p>
        </p:txBody>
      </p:sp>
    </p:spTree>
    <p:extLst>
      <p:ext uri="{BB962C8B-B14F-4D97-AF65-F5344CB8AC3E}">
        <p14:creationId xmlns:p14="http://schemas.microsoft.com/office/powerpoint/2010/main" val="268629346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43A3E-B649-4141-A8F7-17633D8DB792}"/>
              </a:ext>
            </a:extLst>
          </p:cNvPr>
          <p:cNvPicPr>
            <a:picLocks noChangeAspect="1"/>
          </p:cNvPicPr>
          <p:nvPr/>
        </p:nvPicPr>
        <p:blipFill rotWithShape="1">
          <a:blip r:embed="rId3"/>
          <a:srcRect l="6521" r="6521"/>
          <a:stretch/>
        </p:blipFill>
        <p:spPr>
          <a:xfrm>
            <a:off x="0" y="0"/>
            <a:ext cx="9144000" cy="6858000"/>
          </a:xfrm>
          <a:prstGeom prst="rect">
            <a:avLst/>
          </a:prstGeom>
        </p:spPr>
      </p:pic>
      <p:sp>
        <p:nvSpPr>
          <p:cNvPr id="2" name="Title 1"/>
          <p:cNvSpPr>
            <a:spLocks noGrp="1"/>
          </p:cNvSpPr>
          <p:nvPr>
            <p:ph type="title"/>
          </p:nvPr>
        </p:nvSpPr>
        <p:spPr>
          <a:xfrm>
            <a:off x="1398143" y="2132856"/>
            <a:ext cx="6347714" cy="1320800"/>
          </a:xfrm>
          <a:solidFill>
            <a:schemeClr val="bg1"/>
          </a:solidFill>
        </p:spPr>
        <p:txBody>
          <a:bodyPr/>
          <a:lstStyle/>
          <a:p>
            <a:pPr algn="ctr"/>
            <a:r>
              <a:rPr lang="en-GB" dirty="0">
                <a:solidFill>
                  <a:schemeClr val="tx1"/>
                </a:solidFill>
                <a:latin typeface="Verdana" panose="020B0604030504040204" pitchFamily="34" charset="0"/>
                <a:ea typeface="Verdana" panose="020B0604030504040204" pitchFamily="34" charset="0"/>
                <a:cs typeface="Verdana" panose="020B0604030504040204" pitchFamily="34" charset="0"/>
              </a:rPr>
              <a:t>20 Minutes</a:t>
            </a:r>
          </a:p>
        </p:txBody>
      </p:sp>
      <p:pic>
        <p:nvPicPr>
          <p:cNvPr id="4" name="Picture 5" descr="New HTL Logo">
            <a:extLst>
              <a:ext uri="{FF2B5EF4-FFF2-40B4-BE49-F238E27FC236}">
                <a16:creationId xmlns:a16="http://schemas.microsoft.com/office/drawing/2014/main" id="{79B4721E-E499-4CBF-BB36-26D3360B5B0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spTree>
    <p:extLst>
      <p:ext uri="{BB962C8B-B14F-4D97-AF65-F5344CB8AC3E}">
        <p14:creationId xmlns:p14="http://schemas.microsoft.com/office/powerpoint/2010/main" val="16684264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443A3E-B649-4141-A8F7-17633D8DB792}"/>
              </a:ext>
            </a:extLst>
          </p:cNvPr>
          <p:cNvPicPr>
            <a:picLocks noChangeAspect="1"/>
          </p:cNvPicPr>
          <p:nvPr/>
        </p:nvPicPr>
        <p:blipFill rotWithShape="1">
          <a:blip r:embed="rId3"/>
          <a:srcRect l="6521" r="6521"/>
          <a:stretch/>
        </p:blipFill>
        <p:spPr>
          <a:xfrm>
            <a:off x="0" y="0"/>
            <a:ext cx="9144000" cy="6858000"/>
          </a:xfrm>
          <a:prstGeom prst="rect">
            <a:avLst/>
          </a:prstGeom>
        </p:spPr>
      </p:pic>
      <p:sp>
        <p:nvSpPr>
          <p:cNvPr id="2" name="Title 1"/>
          <p:cNvSpPr>
            <a:spLocks noGrp="1"/>
          </p:cNvSpPr>
          <p:nvPr>
            <p:ph type="title"/>
          </p:nvPr>
        </p:nvSpPr>
        <p:spPr>
          <a:xfrm>
            <a:off x="1398143" y="2132856"/>
            <a:ext cx="6347714" cy="1320800"/>
          </a:xfrm>
          <a:solidFill>
            <a:schemeClr val="bg1"/>
          </a:solidFill>
        </p:spPr>
        <p:txBody>
          <a:bodyPr/>
          <a:lstStyle/>
          <a:p>
            <a:pPr algn="ctr"/>
            <a:r>
              <a:rPr lang="en-GB" dirty="0">
                <a:solidFill>
                  <a:schemeClr val="tx1"/>
                </a:solidFill>
                <a:latin typeface="Verdana" panose="020B0604030504040204" pitchFamily="34" charset="0"/>
                <a:ea typeface="Verdana" panose="020B0604030504040204" pitchFamily="34" charset="0"/>
                <a:cs typeface="Verdana" panose="020B0604030504040204" pitchFamily="34" charset="0"/>
              </a:rPr>
              <a:t>Discussion</a:t>
            </a:r>
          </a:p>
        </p:txBody>
      </p:sp>
      <p:pic>
        <p:nvPicPr>
          <p:cNvPr id="4" name="Picture 5" descr="New HTL Logo">
            <a:extLst>
              <a:ext uri="{FF2B5EF4-FFF2-40B4-BE49-F238E27FC236}">
                <a16:creationId xmlns:a16="http://schemas.microsoft.com/office/drawing/2014/main" id="{79B4721E-E499-4CBF-BB36-26D3360B5B08}"/>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004048" y="5999104"/>
            <a:ext cx="4139952" cy="858896"/>
          </a:xfrm>
          <a:prstGeom prst="rect">
            <a:avLst/>
          </a:prstGeom>
          <a:noFill/>
          <a:ln w="9525">
            <a:noFill/>
            <a:miter lim="800000"/>
            <a:headEnd/>
            <a:tailEnd/>
          </a:ln>
        </p:spPr>
      </p:pic>
    </p:spTree>
    <p:extLst>
      <p:ext uri="{BB962C8B-B14F-4D97-AF65-F5344CB8AC3E}">
        <p14:creationId xmlns:p14="http://schemas.microsoft.com/office/powerpoint/2010/main" val="32077397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16133D-1CA6-4F86-949B-3AA3041BE14B}"/>
              </a:ext>
            </a:extLst>
          </p:cNvPr>
          <p:cNvPicPr>
            <a:picLocks noChangeAspect="1"/>
          </p:cNvPicPr>
          <p:nvPr/>
        </p:nvPicPr>
        <p:blipFill>
          <a:blip r:embed="rId3"/>
          <a:stretch>
            <a:fillRect/>
          </a:stretch>
        </p:blipFill>
        <p:spPr>
          <a:xfrm>
            <a:off x="-1524000" y="67126"/>
            <a:ext cx="12072664" cy="6790874"/>
          </a:xfrm>
          <a:prstGeom prst="rect">
            <a:avLst/>
          </a:prstGeom>
        </p:spPr>
      </p:pic>
      <p:sp>
        <p:nvSpPr>
          <p:cNvPr id="2" name="Title 1"/>
          <p:cNvSpPr>
            <a:spLocks noGrp="1"/>
          </p:cNvSpPr>
          <p:nvPr>
            <p:ph type="title"/>
          </p:nvPr>
        </p:nvSpPr>
        <p:spPr>
          <a:xfrm>
            <a:off x="2141730" y="2348880"/>
            <a:ext cx="4860540" cy="1740520"/>
          </a:xfrm>
          <a:solidFill>
            <a:schemeClr val="bg1"/>
          </a:solidFill>
        </p:spPr>
        <p:txBody>
          <a:bodyPr>
            <a:normAutofit fontScale="90000"/>
          </a:bodyPr>
          <a:lstStyle/>
          <a:p>
            <a:pPr algn="ctr"/>
            <a:r>
              <a:rPr lang="en-GB" sz="6600" dirty="0">
                <a:solidFill>
                  <a:schemeClr val="tx1"/>
                </a:solidFill>
                <a:latin typeface="Verdana" panose="020B0604030504040204" pitchFamily="34" charset="0"/>
                <a:ea typeface="Verdana" panose="020B0604030504040204" pitchFamily="34" charset="0"/>
                <a:cs typeface="Verdana" panose="020B0604030504040204" pitchFamily="34" charset="0"/>
              </a:rPr>
              <a:t>Break</a:t>
            </a:r>
            <a:br>
              <a:rPr lang="en-GB" sz="6600" dirty="0">
                <a:solidFill>
                  <a:schemeClr val="tx1"/>
                </a:solidFill>
                <a:latin typeface="Verdana" panose="020B0604030504040204" pitchFamily="34" charset="0"/>
                <a:ea typeface="Verdana" panose="020B0604030504040204" pitchFamily="34" charset="0"/>
                <a:cs typeface="Verdana" panose="020B0604030504040204" pitchFamily="34" charset="0"/>
              </a:rPr>
            </a:br>
            <a:r>
              <a:rPr lang="en-GB" sz="6600" dirty="0">
                <a:solidFill>
                  <a:schemeClr val="tx1"/>
                </a:solidFill>
                <a:latin typeface="Verdana" panose="020B0604030504040204" pitchFamily="34" charset="0"/>
                <a:ea typeface="Verdana" panose="020B0604030504040204" pitchFamily="34" charset="0"/>
                <a:cs typeface="Verdana" panose="020B0604030504040204" pitchFamily="34" charset="0"/>
              </a:rPr>
              <a:t>10 Minutes</a:t>
            </a:r>
          </a:p>
        </p:txBody>
      </p:sp>
      <p:pic>
        <p:nvPicPr>
          <p:cNvPr id="4" name="Picture 5" descr="New HTL Logo">
            <a:extLst>
              <a:ext uri="{FF2B5EF4-FFF2-40B4-BE49-F238E27FC236}">
                <a16:creationId xmlns:a16="http://schemas.microsoft.com/office/drawing/2014/main" id="{849F5FA2-8294-40DA-BDDF-E6D622FE1874}"/>
              </a:ext>
            </a:extLst>
          </p:cNvPr>
          <p:cNvPicPr>
            <a:picLocks noChangeAspect="1" noChangeArrowheads="1"/>
          </p:cNvPicPr>
          <p:nvPr/>
        </p:nvPicPr>
        <p:blipFill>
          <a:blip r:embed="rId4" cstate="print"/>
          <a:srcRect/>
          <a:stretch>
            <a:fillRect/>
          </a:stretch>
        </p:blipFill>
        <p:spPr bwMode="auto">
          <a:xfrm>
            <a:off x="4572000" y="5909469"/>
            <a:ext cx="4572000" cy="948531"/>
          </a:xfrm>
          <a:prstGeom prst="rect">
            <a:avLst/>
          </a:prstGeom>
          <a:noFill/>
          <a:ln w="9525">
            <a:noFill/>
            <a:miter lim="800000"/>
            <a:headEnd/>
            <a:tailEnd/>
          </a:ln>
        </p:spPr>
      </p:pic>
    </p:spTree>
    <p:extLst>
      <p:ext uri="{BB962C8B-B14F-4D97-AF65-F5344CB8AC3E}">
        <p14:creationId xmlns:p14="http://schemas.microsoft.com/office/powerpoint/2010/main" val="2172589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39552" y="692696"/>
            <a:ext cx="8136904" cy="4985980"/>
          </a:xfrm>
          <a:prstGeom prst="rect">
            <a:avLst/>
          </a:prstGeom>
          <a:noFill/>
        </p:spPr>
        <p:txBody>
          <a:bodyPr wrap="square" rtlCol="0">
            <a:spAutoFit/>
          </a:bodyPr>
          <a:lstStyle/>
          <a:p>
            <a:r>
              <a:rPr lang="en-GB" sz="3600" dirty="0"/>
              <a:t>Conservation &amp; Maintenance</a:t>
            </a:r>
          </a:p>
          <a:p>
            <a:endParaRPr lang="en-GB" dirty="0"/>
          </a:p>
          <a:p>
            <a:pPr marL="457200" indent="-457200">
              <a:lnSpc>
                <a:spcPct val="200000"/>
              </a:lnSpc>
              <a:buFont typeface="Arial" panose="020B0604020202020204" pitchFamily="34" charset="0"/>
              <a:buChar char="•"/>
            </a:pPr>
            <a:r>
              <a:rPr lang="en-GB" sz="2800" dirty="0"/>
              <a:t>Maintenance or like for like repair</a:t>
            </a:r>
          </a:p>
          <a:p>
            <a:pPr marL="457200" indent="-457200">
              <a:lnSpc>
                <a:spcPct val="200000"/>
              </a:lnSpc>
              <a:buFont typeface="Arial" panose="020B0604020202020204" pitchFamily="34" charset="0"/>
              <a:buChar char="•"/>
            </a:pPr>
            <a:r>
              <a:rPr lang="en-GB" sz="2800" dirty="0"/>
              <a:t>Demolition or partial demolition</a:t>
            </a:r>
          </a:p>
          <a:p>
            <a:pPr marL="457200" indent="-457200">
              <a:lnSpc>
                <a:spcPct val="200000"/>
              </a:lnSpc>
              <a:buFont typeface="Arial" panose="020B0604020202020204" pitchFamily="34" charset="0"/>
              <a:buChar char="•"/>
            </a:pPr>
            <a:r>
              <a:rPr lang="en-GB" sz="2800" dirty="0"/>
              <a:t>Effect of the special character of the building</a:t>
            </a:r>
          </a:p>
          <a:p>
            <a:pPr marL="457200" indent="-457200">
              <a:lnSpc>
                <a:spcPct val="200000"/>
              </a:lnSpc>
              <a:buFont typeface="Arial" panose="020B0604020202020204" pitchFamily="34" charset="0"/>
              <a:buChar char="•"/>
            </a:pPr>
            <a:r>
              <a:rPr lang="en-GB" sz="2800" dirty="0"/>
              <a:t>They have powers to take action</a:t>
            </a:r>
          </a:p>
          <a:p>
            <a:endParaRPr lang="en-GB" sz="2000" dirty="0"/>
          </a:p>
          <a:p>
            <a:endParaRPr lang="en-GB" sz="2000" dirty="0"/>
          </a:p>
        </p:txBody>
      </p:sp>
      <p:pic>
        <p:nvPicPr>
          <p:cNvPr id="4" name="Picture 3">
            <a:extLst>
              <a:ext uri="{FF2B5EF4-FFF2-40B4-BE49-F238E27FC236}">
                <a16:creationId xmlns:a16="http://schemas.microsoft.com/office/drawing/2014/main" id="{6FD30A99-8A55-449C-B212-B90C5FF5428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08104" y="6073016"/>
            <a:ext cx="3635896" cy="753843"/>
          </a:xfrm>
          <a:prstGeom prst="rect">
            <a:avLst/>
          </a:prstGeom>
        </p:spPr>
      </p:pic>
      <p:pic>
        <p:nvPicPr>
          <p:cNvPr id="5" name="Graphic 4" descr="Telephone">
            <a:extLst>
              <a:ext uri="{FF2B5EF4-FFF2-40B4-BE49-F238E27FC236}">
                <a16:creationId xmlns:a16="http://schemas.microsoft.com/office/drawing/2014/main" id="{1C84A8C4-7DC9-47CD-B9BD-52A9CFBB3EF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660232" y="4438536"/>
            <a:ext cx="1634480" cy="1634480"/>
          </a:xfrm>
          <a:prstGeom prst="rect">
            <a:avLst/>
          </a:prstGeom>
        </p:spPr>
      </p:pic>
    </p:spTree>
    <p:extLst>
      <p:ext uri="{BB962C8B-B14F-4D97-AF65-F5344CB8AC3E}">
        <p14:creationId xmlns:p14="http://schemas.microsoft.com/office/powerpoint/2010/main" val="1115590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circle(in)">
                                      <p:cBhvr>
                                        <p:cTn id="23"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567237" y="3424237"/>
            <a:ext cx="9525" cy="9525"/>
          </a:xfrm>
          <a:prstGeom prst="rect">
            <a:avLst/>
          </a:prstGeom>
        </p:spPr>
      </p:pic>
      <p:pic>
        <p:nvPicPr>
          <p:cNvPr id="4" name="Picture 3"/>
          <p:cNvPicPr>
            <a:picLocks noChangeAspect="1"/>
          </p:cNvPicPr>
          <p:nvPr/>
        </p:nvPicPr>
        <p:blipFill>
          <a:blip r:embed="rId3"/>
          <a:stretch>
            <a:fillRect/>
          </a:stretch>
        </p:blipFill>
        <p:spPr>
          <a:xfrm>
            <a:off x="4719637" y="3576637"/>
            <a:ext cx="9525" cy="9525"/>
          </a:xfrm>
          <a:prstGeom prst="rect">
            <a:avLst/>
          </a:prstGeom>
        </p:spPr>
      </p:pic>
      <p:sp>
        <p:nvSpPr>
          <p:cNvPr id="8" name="TextBox 7"/>
          <p:cNvSpPr txBox="1"/>
          <p:nvPr/>
        </p:nvSpPr>
        <p:spPr>
          <a:xfrm>
            <a:off x="683568" y="836712"/>
            <a:ext cx="3492088" cy="169277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Charlotte</a:t>
            </a:r>
            <a:endPar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Sites Manager &amp; Heritage Open Days Co-Ordinator, Heritage Lincolnshire</a:t>
            </a:r>
          </a:p>
        </p:txBody>
      </p:sp>
      <p:pic>
        <p:nvPicPr>
          <p:cNvPr id="6" name="Picture 5">
            <a:extLst>
              <a:ext uri="{FF2B5EF4-FFF2-40B4-BE49-F238E27FC236}">
                <a16:creationId xmlns:a16="http://schemas.microsoft.com/office/drawing/2014/main" id="{8A24D170-DE96-41C4-AD2F-3C969D7E19FA}"/>
              </a:ext>
            </a:extLst>
          </p:cNvPr>
          <p:cNvPicPr>
            <a:picLocks noChangeAspect="1"/>
          </p:cNvPicPr>
          <p:nvPr/>
        </p:nvPicPr>
        <p:blipFill>
          <a:blip r:embed="rId4"/>
          <a:stretch>
            <a:fillRect/>
          </a:stretch>
        </p:blipFill>
        <p:spPr>
          <a:xfrm>
            <a:off x="4870186" y="188640"/>
            <a:ext cx="3972057" cy="2979043"/>
          </a:xfrm>
          <a:prstGeom prst="rect">
            <a:avLst/>
          </a:prstGeom>
        </p:spPr>
      </p:pic>
      <p:pic>
        <p:nvPicPr>
          <p:cNvPr id="9" name="Picture 8">
            <a:extLst>
              <a:ext uri="{FF2B5EF4-FFF2-40B4-BE49-F238E27FC236}">
                <a16:creationId xmlns:a16="http://schemas.microsoft.com/office/drawing/2014/main" id="{6F55124A-22B3-4C16-BFD8-5AEE27EECDC5}"/>
              </a:ext>
            </a:extLst>
          </p:cNvPr>
          <p:cNvPicPr>
            <a:picLocks noChangeAspect="1"/>
          </p:cNvPicPr>
          <p:nvPr/>
        </p:nvPicPr>
        <p:blipFill>
          <a:blip r:embed="rId5"/>
          <a:stretch>
            <a:fillRect/>
          </a:stretch>
        </p:blipFill>
        <p:spPr>
          <a:xfrm>
            <a:off x="740597" y="2636912"/>
            <a:ext cx="3707904" cy="2780928"/>
          </a:xfrm>
          <a:prstGeom prst="rect">
            <a:avLst/>
          </a:prstGeom>
        </p:spPr>
      </p:pic>
      <p:pic>
        <p:nvPicPr>
          <p:cNvPr id="10" name="Picture 9">
            <a:extLst>
              <a:ext uri="{FF2B5EF4-FFF2-40B4-BE49-F238E27FC236}">
                <a16:creationId xmlns:a16="http://schemas.microsoft.com/office/drawing/2014/main" id="{16588789-FE81-4C16-A37E-E3D97C0F989A}"/>
              </a:ext>
            </a:extLst>
          </p:cNvPr>
          <p:cNvPicPr>
            <a:picLocks noChangeAspect="1"/>
          </p:cNvPicPr>
          <p:nvPr/>
        </p:nvPicPr>
        <p:blipFill>
          <a:blip r:embed="rId6"/>
          <a:stretch>
            <a:fillRect/>
          </a:stretch>
        </p:blipFill>
        <p:spPr>
          <a:xfrm>
            <a:off x="4847898" y="3424237"/>
            <a:ext cx="3994345" cy="2995759"/>
          </a:xfrm>
          <a:prstGeom prst="rect">
            <a:avLst/>
          </a:prstGeom>
        </p:spPr>
      </p:pic>
    </p:spTree>
    <p:extLst>
      <p:ext uri="{BB962C8B-B14F-4D97-AF65-F5344CB8AC3E}">
        <p14:creationId xmlns:p14="http://schemas.microsoft.com/office/powerpoint/2010/main" val="779864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Further resources</a:t>
            </a:r>
          </a:p>
        </p:txBody>
      </p:sp>
      <p:sp>
        <p:nvSpPr>
          <p:cNvPr id="3" name="Content Placeholder 2"/>
          <p:cNvSpPr>
            <a:spLocks noGrp="1"/>
          </p:cNvSpPr>
          <p:nvPr>
            <p:ph idx="1"/>
          </p:nvPr>
        </p:nvSpPr>
        <p:spPr>
          <a:xfrm>
            <a:off x="609598" y="1484784"/>
            <a:ext cx="8138865" cy="4968552"/>
          </a:xfrm>
        </p:spPr>
        <p:txBody>
          <a:bodyPr>
            <a:normAutofit fontScale="92500" lnSpcReduction="20000"/>
          </a:bodyPr>
          <a:lstStyle/>
          <a:p>
            <a:r>
              <a:rPr lang="en-GB" b="1" dirty="0"/>
              <a:t>National Heritage Training Group</a:t>
            </a:r>
            <a:r>
              <a:rPr lang="en-GB" dirty="0"/>
              <a:t> – </a:t>
            </a:r>
            <a:r>
              <a:rPr lang="en-GB" u="sng" dirty="0">
                <a:hlinkClick r:id="rId3"/>
              </a:rPr>
              <a:t>http://www.the-nhtg.org.uk/</a:t>
            </a:r>
            <a:r>
              <a:rPr lang="en-GB" dirty="0"/>
              <a:t> - Network for information on courses, contractors and funders </a:t>
            </a:r>
          </a:p>
          <a:p>
            <a:r>
              <a:rPr lang="en-GB" b="1" dirty="0"/>
              <a:t>Society for the Protection of Ancient Buildings</a:t>
            </a:r>
            <a:r>
              <a:rPr lang="en-GB" dirty="0"/>
              <a:t> - </a:t>
            </a:r>
            <a:r>
              <a:rPr lang="en-GB" u="sng" dirty="0">
                <a:hlinkClick r:id="rId4"/>
              </a:rPr>
              <a:t>http://www.spab.org.uk/</a:t>
            </a:r>
            <a:r>
              <a:rPr lang="en-GB" dirty="0"/>
              <a:t> - General information for homeowners and guides which can be purchased</a:t>
            </a:r>
          </a:p>
          <a:p>
            <a:r>
              <a:rPr lang="en-GB" b="1" dirty="0"/>
              <a:t>Responsible retrofit wheel</a:t>
            </a:r>
            <a:r>
              <a:rPr lang="en-GB" dirty="0"/>
              <a:t> - http://responsible-retrofit.org/wheel/  - Brilliant tool for seeing what different interventions will do to your building</a:t>
            </a:r>
          </a:p>
          <a:p>
            <a:r>
              <a:rPr lang="en-GB" b="1" dirty="0"/>
              <a:t>Historic Scotland </a:t>
            </a:r>
            <a:r>
              <a:rPr lang="en-GB" dirty="0"/>
              <a:t>- </a:t>
            </a:r>
            <a:r>
              <a:rPr lang="en-GB" u="sng" dirty="0">
                <a:hlinkClick r:id="rId5"/>
              </a:rPr>
              <a:t>http://www.historic-scotland.gov.uk/freepublications</a:t>
            </a:r>
            <a:r>
              <a:rPr lang="en-GB" u="sng" dirty="0"/>
              <a:t> </a:t>
            </a:r>
            <a:r>
              <a:rPr lang="en-GB" dirty="0"/>
              <a:t> - Fantastic set of free publications and guides to living in/owning historic buildings</a:t>
            </a:r>
          </a:p>
          <a:p>
            <a:r>
              <a:rPr lang="en-GB" b="1" dirty="0"/>
              <a:t>English Heritage</a:t>
            </a:r>
            <a:r>
              <a:rPr lang="en-GB" dirty="0"/>
              <a:t> – </a:t>
            </a:r>
            <a:r>
              <a:rPr lang="en-GB" u="sng" dirty="0">
                <a:hlinkClick r:id="rId6"/>
              </a:rPr>
              <a:t>http://www.english-heritageshop.org.uk</a:t>
            </a:r>
            <a:r>
              <a:rPr lang="en-GB" dirty="0"/>
              <a:t> - Practical Building Conservation Series.  Not cheap but exhaustive directory of all things conservation</a:t>
            </a:r>
          </a:p>
          <a:p>
            <a:r>
              <a:rPr lang="en-GB" b="1" dirty="0"/>
              <a:t>Historic England</a:t>
            </a:r>
            <a:r>
              <a:rPr lang="en-GB" dirty="0"/>
              <a:t> – </a:t>
            </a:r>
            <a:r>
              <a:rPr lang="en-GB" u="sng" dirty="0">
                <a:hlinkClick r:id="rId7"/>
              </a:rPr>
              <a:t>http://www.historicengland.org.uk</a:t>
            </a:r>
            <a:r>
              <a:rPr lang="en-GB" dirty="0"/>
              <a:t> - Advice and technical guidance for listed building owners and information on planning guidelines</a:t>
            </a:r>
          </a:p>
          <a:p>
            <a:r>
              <a:rPr lang="en-GB" b="1" dirty="0"/>
              <a:t>Listed Property Owners Club</a:t>
            </a:r>
            <a:r>
              <a:rPr lang="en-GB" dirty="0"/>
              <a:t> - </a:t>
            </a:r>
            <a:r>
              <a:rPr lang="en-GB" u="sng" dirty="0">
                <a:hlinkClick r:id="rId8"/>
              </a:rPr>
              <a:t>www.lpoc.co.uk</a:t>
            </a:r>
            <a:r>
              <a:rPr lang="en-GB" dirty="0"/>
              <a:t> - Membership group with advice for owners of listed buildings</a:t>
            </a:r>
          </a:p>
          <a:p>
            <a:r>
              <a:rPr lang="en-GB" b="1" dirty="0"/>
              <a:t>Building Conservation website</a:t>
            </a:r>
            <a:r>
              <a:rPr lang="en-GB" dirty="0"/>
              <a:t> – </a:t>
            </a:r>
            <a:r>
              <a:rPr lang="en-GB" u="sng" dirty="0">
                <a:hlinkClick r:id="rId9"/>
              </a:rPr>
              <a:t>www.buildingconservation.com</a:t>
            </a:r>
            <a:r>
              <a:rPr lang="en-GB" dirty="0"/>
              <a:t> - Articles and books as well as a directory of professionals.  Also information on courses and qualifications</a:t>
            </a:r>
          </a:p>
          <a:p>
            <a:endParaRPr lang="en-GB" dirty="0"/>
          </a:p>
        </p:txBody>
      </p:sp>
      <p:pic>
        <p:nvPicPr>
          <p:cNvPr id="5" name="Picture 5" descr="New HTL Logo">
            <a:extLst>
              <a:ext uri="{FF2B5EF4-FFF2-40B4-BE49-F238E27FC236}">
                <a16:creationId xmlns:a16="http://schemas.microsoft.com/office/drawing/2014/main" id="{31955065-5113-4962-B78E-F6CF2514EA3D}"/>
              </a:ext>
            </a:extLst>
          </p:cNvPr>
          <p:cNvPicPr>
            <a:picLocks noChangeAspect="1" noChangeArrowheads="1"/>
          </p:cNvPicPr>
          <p:nvPr/>
        </p:nvPicPr>
        <p:blipFill>
          <a:blip r:embed="rId10" cstate="print"/>
          <a:srcRect/>
          <a:stretch>
            <a:fillRect/>
          </a:stretch>
        </p:blipFill>
        <p:spPr bwMode="auto">
          <a:xfrm>
            <a:off x="4572000" y="5909469"/>
            <a:ext cx="4572000" cy="948531"/>
          </a:xfrm>
          <a:prstGeom prst="rect">
            <a:avLst/>
          </a:prstGeom>
          <a:noFill/>
          <a:ln w="9525">
            <a:noFill/>
            <a:miter lim="800000"/>
            <a:headEnd/>
            <a:tailEnd/>
          </a:ln>
        </p:spPr>
      </p:pic>
    </p:spTree>
    <p:extLst>
      <p:ext uri="{BB962C8B-B14F-4D97-AF65-F5344CB8AC3E}">
        <p14:creationId xmlns:p14="http://schemas.microsoft.com/office/powerpoint/2010/main" val="175060353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New HTL Logo">
            <a:extLst>
              <a:ext uri="{FF2B5EF4-FFF2-40B4-BE49-F238E27FC236}">
                <a16:creationId xmlns:a16="http://schemas.microsoft.com/office/drawing/2014/main" id="{31955065-5113-4962-B78E-F6CF2514EA3D}"/>
              </a:ext>
            </a:extLst>
          </p:cNvPr>
          <p:cNvPicPr>
            <a:picLocks noChangeAspect="1" noChangeArrowheads="1"/>
          </p:cNvPicPr>
          <p:nvPr/>
        </p:nvPicPr>
        <p:blipFill>
          <a:blip r:embed="rId3" cstate="print"/>
          <a:srcRect/>
          <a:stretch>
            <a:fillRect/>
          </a:stretch>
        </p:blipFill>
        <p:spPr bwMode="auto">
          <a:xfrm>
            <a:off x="4572000" y="5909469"/>
            <a:ext cx="4572000" cy="948531"/>
          </a:xfrm>
          <a:prstGeom prst="rect">
            <a:avLst/>
          </a:prstGeom>
          <a:noFill/>
          <a:ln w="9525">
            <a:noFill/>
            <a:miter lim="800000"/>
            <a:headEnd/>
            <a:tailEnd/>
          </a:ln>
        </p:spPr>
      </p:pic>
      <p:sp>
        <p:nvSpPr>
          <p:cNvPr id="6" name="Content Placeholder 5">
            <a:extLst>
              <a:ext uri="{FF2B5EF4-FFF2-40B4-BE49-F238E27FC236}">
                <a16:creationId xmlns:a16="http://schemas.microsoft.com/office/drawing/2014/main" id="{75297D3D-8056-4078-8483-576F78138FF0}"/>
              </a:ext>
            </a:extLst>
          </p:cNvPr>
          <p:cNvSpPr>
            <a:spLocks noGrp="1"/>
          </p:cNvSpPr>
          <p:nvPr>
            <p:ph idx="1"/>
          </p:nvPr>
        </p:nvSpPr>
        <p:spPr/>
        <p:txBody>
          <a:bodyPr/>
          <a:lstStyle/>
          <a:p>
            <a:pPr marL="0" indent="0">
              <a:buNone/>
            </a:pPr>
            <a:r>
              <a:rPr lang="en-GB" sz="1800" u="sng" dirty="0">
                <a:solidFill>
                  <a:srgbClr val="0563C1"/>
                </a:solidFill>
                <a:effectLst/>
                <a:latin typeface="Calibri" panose="020F0502020204030204" pitchFamily="34" charset="0"/>
                <a:ea typeface="Calibri" panose="020F0502020204030204" pitchFamily="34" charset="0"/>
                <a:hlinkClick r:id="rId4"/>
              </a:rPr>
              <a:t>https://www.heritagelincolnshire.org/carrington-st-area-thi-evaluation-form</a:t>
            </a:r>
            <a:endParaRPr lang="en-GB" dirty="0"/>
          </a:p>
        </p:txBody>
      </p:sp>
      <p:sp>
        <p:nvSpPr>
          <p:cNvPr id="8" name="Title 7">
            <a:extLst>
              <a:ext uri="{FF2B5EF4-FFF2-40B4-BE49-F238E27FC236}">
                <a16:creationId xmlns:a16="http://schemas.microsoft.com/office/drawing/2014/main" id="{0F6CF906-0281-467A-8F37-F7DF59522A9C}"/>
              </a:ext>
            </a:extLst>
          </p:cNvPr>
          <p:cNvSpPr>
            <a:spLocks noGrp="1"/>
          </p:cNvSpPr>
          <p:nvPr>
            <p:ph type="title"/>
          </p:nvPr>
        </p:nvSpPr>
        <p:spPr/>
        <p:txBody>
          <a:bodyPr/>
          <a:lstStyle/>
          <a:p>
            <a:r>
              <a:rPr lang="en-GB" dirty="0"/>
              <a:t>Evaluation</a:t>
            </a:r>
          </a:p>
        </p:txBody>
      </p:sp>
      <p:pic>
        <p:nvPicPr>
          <p:cNvPr id="11" name="Picture 10">
            <a:extLst>
              <a:ext uri="{FF2B5EF4-FFF2-40B4-BE49-F238E27FC236}">
                <a16:creationId xmlns:a16="http://schemas.microsoft.com/office/drawing/2014/main" id="{317CE287-CABA-45EE-89CC-A30B0EF5FE08}"/>
              </a:ext>
            </a:extLst>
          </p:cNvPr>
          <p:cNvPicPr>
            <a:picLocks noChangeAspect="1"/>
          </p:cNvPicPr>
          <p:nvPr/>
        </p:nvPicPr>
        <p:blipFill>
          <a:blip r:embed="rId5"/>
          <a:stretch>
            <a:fillRect/>
          </a:stretch>
        </p:blipFill>
        <p:spPr>
          <a:xfrm flipH="1">
            <a:off x="717798" y="2924944"/>
            <a:ext cx="3854202" cy="3083362"/>
          </a:xfrm>
          <a:prstGeom prst="rect">
            <a:avLst/>
          </a:prstGeom>
        </p:spPr>
      </p:pic>
      <p:pic>
        <p:nvPicPr>
          <p:cNvPr id="2" name="Picture 1">
            <a:extLst>
              <a:ext uri="{FF2B5EF4-FFF2-40B4-BE49-F238E27FC236}">
                <a16:creationId xmlns:a16="http://schemas.microsoft.com/office/drawing/2014/main" id="{F9CED5F2-706E-41D3-8481-D9AF3EE87FDF}"/>
              </a:ext>
            </a:extLst>
          </p:cNvPr>
          <p:cNvPicPr>
            <a:picLocks noChangeAspect="1"/>
          </p:cNvPicPr>
          <p:nvPr/>
        </p:nvPicPr>
        <p:blipFill>
          <a:blip r:embed="rId6"/>
          <a:stretch>
            <a:fillRect/>
          </a:stretch>
        </p:blipFill>
        <p:spPr>
          <a:xfrm>
            <a:off x="5450081" y="2780928"/>
            <a:ext cx="2815838" cy="2815838"/>
          </a:xfrm>
          <a:prstGeom prst="rect">
            <a:avLst/>
          </a:prstGeom>
        </p:spPr>
      </p:pic>
    </p:spTree>
    <p:extLst>
      <p:ext uri="{BB962C8B-B14F-4D97-AF65-F5344CB8AC3E}">
        <p14:creationId xmlns:p14="http://schemas.microsoft.com/office/powerpoint/2010/main" val="2799098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http://i.guim.co.uk/static/w-700/h--/q-95/sys-images/Guardian/Pix/pictures/2013/7/11/1373564955512/Mill-Hill-Cottage-Little--005.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2" y="-1"/>
            <a:ext cx="3377477" cy="321297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images8.propertywide.co.uk/properties/562/3252517/13463586/29093035/11.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60033" y="3645025"/>
            <a:ext cx="4283968" cy="32129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95748C8-E835-4085-882B-F2721D7B3FA5}"/>
              </a:ext>
            </a:extLst>
          </p:cNvPr>
          <p:cNvPicPr>
            <a:picLocks noChangeAspect="1"/>
          </p:cNvPicPr>
          <p:nvPr/>
        </p:nvPicPr>
        <p:blipFill>
          <a:blip r:embed="rId5"/>
          <a:stretch>
            <a:fillRect/>
          </a:stretch>
        </p:blipFill>
        <p:spPr>
          <a:xfrm>
            <a:off x="3637107" y="-1"/>
            <a:ext cx="5506894" cy="3212975"/>
          </a:xfrm>
          <a:prstGeom prst="rect">
            <a:avLst/>
          </a:prstGeom>
        </p:spPr>
      </p:pic>
      <p:pic>
        <p:nvPicPr>
          <p:cNvPr id="6" name="Picture 5" descr="An old brick building on a street&#10;&#10;Description automatically generated">
            <a:extLst>
              <a:ext uri="{FF2B5EF4-FFF2-40B4-BE49-F238E27FC236}">
                <a16:creationId xmlns:a16="http://schemas.microsoft.com/office/drawing/2014/main" id="{D90284E0-7122-40B1-9F4E-F69689A63AB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841" y="3419272"/>
            <a:ext cx="4689175" cy="3438728"/>
          </a:xfrm>
          <a:prstGeom prst="rect">
            <a:avLst/>
          </a:prstGeom>
        </p:spPr>
      </p:pic>
    </p:spTree>
    <p:extLst>
      <p:ext uri="{BB962C8B-B14F-4D97-AF65-F5344CB8AC3E}">
        <p14:creationId xmlns:p14="http://schemas.microsoft.com/office/powerpoint/2010/main" val="2248078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descr="House in a field">
            <a:extLst>
              <a:ext uri="{FF2B5EF4-FFF2-40B4-BE49-F238E27FC236}">
                <a16:creationId xmlns:a16="http://schemas.microsoft.com/office/drawing/2014/main" id="{924B1A51-E958-4412-9193-303323471C8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149" r="4694"/>
          <a:stretch/>
        </p:blipFill>
        <p:spPr>
          <a:xfrm>
            <a:off x="3376004" y="10"/>
            <a:ext cx="5767995" cy="6857990"/>
          </a:xfrm>
          <a:prstGeom prst="rect">
            <a:avLst/>
          </a:prstGeom>
        </p:spPr>
      </p:pic>
      <p:sp>
        <p:nvSpPr>
          <p:cNvPr id="2" name="Title 1">
            <a:extLst>
              <a:ext uri="{FF2B5EF4-FFF2-40B4-BE49-F238E27FC236}">
                <a16:creationId xmlns:a16="http://schemas.microsoft.com/office/drawing/2014/main" id="{BCABD774-60EF-4C89-94BA-0F3BB1B9A625}"/>
              </a:ext>
            </a:extLst>
          </p:cNvPr>
          <p:cNvSpPr>
            <a:spLocks noGrp="1"/>
          </p:cNvSpPr>
          <p:nvPr>
            <p:ph type="title"/>
          </p:nvPr>
        </p:nvSpPr>
        <p:spPr>
          <a:xfrm>
            <a:off x="358484" y="2564904"/>
            <a:ext cx="3017520" cy="3204134"/>
          </a:xfrm>
        </p:spPr>
        <p:txBody>
          <a:bodyPr vert="horz" lIns="91440" tIns="45720" rIns="91440" bIns="45720" rtlCol="0" anchor="b">
            <a:normAutofit/>
          </a:bodyPr>
          <a:lstStyle/>
          <a:p>
            <a:pPr defTabSz="914400"/>
            <a:r>
              <a:rPr lang="en-GB" sz="4400" dirty="0">
                <a:solidFill>
                  <a:schemeClr val="bg1"/>
                </a:solidFill>
              </a:rPr>
              <a:t>The Most Common Faults in Historic Buildings</a:t>
            </a:r>
          </a:p>
        </p:txBody>
      </p:sp>
    </p:spTree>
    <p:extLst>
      <p:ext uri="{BB962C8B-B14F-4D97-AF65-F5344CB8AC3E}">
        <p14:creationId xmlns:p14="http://schemas.microsoft.com/office/powerpoint/2010/main" val="3334224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0604B35-3E79-4DD2-B7E0-6413603449B5}"/>
              </a:ext>
            </a:extLst>
          </p:cNvPr>
          <p:cNvPicPr>
            <a:picLocks noChangeAspect="1"/>
          </p:cNvPicPr>
          <p:nvPr/>
        </p:nvPicPr>
        <p:blipFill rotWithShape="1">
          <a:blip r:embed="rId3"/>
          <a:srcRect r="30086"/>
          <a:stretch/>
        </p:blipFill>
        <p:spPr>
          <a:xfrm>
            <a:off x="-1260648" y="0"/>
            <a:ext cx="10513168" cy="6858000"/>
          </a:xfrm>
          <a:prstGeom prst="rect">
            <a:avLst/>
          </a:prstGeom>
        </p:spPr>
      </p:pic>
      <p:sp>
        <p:nvSpPr>
          <p:cNvPr id="2" name="Title 1"/>
          <p:cNvSpPr>
            <a:spLocks noGrp="1"/>
          </p:cNvSpPr>
          <p:nvPr>
            <p:ph type="title"/>
          </p:nvPr>
        </p:nvSpPr>
        <p:spPr>
          <a:xfrm>
            <a:off x="1398143" y="2768600"/>
            <a:ext cx="6347714" cy="1320800"/>
          </a:xfrm>
          <a:solidFill>
            <a:schemeClr val="bg1"/>
          </a:solidFill>
        </p:spPr>
        <p:txBody>
          <a:bodyPr>
            <a:normAutofit/>
          </a:bodyPr>
          <a:lstStyle/>
          <a:p>
            <a:pPr algn="ctr"/>
            <a:r>
              <a:rPr lang="en-GB" sz="5400" dirty="0">
                <a:solidFill>
                  <a:schemeClr val="tx1"/>
                </a:solidFill>
                <a:latin typeface="Verdana" panose="020B0604030504040204" pitchFamily="34" charset="0"/>
                <a:ea typeface="Verdana" panose="020B0604030504040204" pitchFamily="34" charset="0"/>
                <a:cs typeface="Verdana" panose="020B0604030504040204" pitchFamily="34" charset="0"/>
              </a:rPr>
              <a:t>Spot the fault!</a:t>
            </a:r>
          </a:p>
        </p:txBody>
      </p:sp>
      <p:pic>
        <p:nvPicPr>
          <p:cNvPr id="4" name="Picture 5" descr="New HTL Logo">
            <a:extLst>
              <a:ext uri="{FF2B5EF4-FFF2-40B4-BE49-F238E27FC236}">
                <a16:creationId xmlns:a16="http://schemas.microsoft.com/office/drawing/2014/main" id="{AB880F64-4A2E-4D54-805F-DF5F5DE604C0}"/>
              </a:ext>
            </a:extLst>
          </p:cNvPr>
          <p:cNvPicPr>
            <a:picLocks noChangeAspect="1" noChangeArrowheads="1"/>
          </p:cNvPicPr>
          <p:nvPr/>
        </p:nvPicPr>
        <p:blipFill>
          <a:blip r:embed="rId4" cstate="print"/>
          <a:srcRect/>
          <a:stretch>
            <a:fillRect/>
          </a:stretch>
        </p:blipFill>
        <p:spPr bwMode="auto">
          <a:xfrm>
            <a:off x="4572000" y="5909469"/>
            <a:ext cx="4572000" cy="948531"/>
          </a:xfrm>
          <a:prstGeom prst="rect">
            <a:avLst/>
          </a:prstGeom>
          <a:noFill/>
          <a:ln w="9525">
            <a:noFill/>
            <a:miter lim="800000"/>
            <a:headEnd/>
            <a:tailEnd/>
          </a:ln>
        </p:spPr>
      </p:pic>
    </p:spTree>
    <p:extLst>
      <p:ext uri="{BB962C8B-B14F-4D97-AF65-F5344CB8AC3E}">
        <p14:creationId xmlns:p14="http://schemas.microsoft.com/office/powerpoint/2010/main" val="219894302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en-US" sz="1800" b="1" i="0" u="none" strike="noStrike" cap="none" normalizeH="0" baseline="0" smtClean="0">
            <a:ln>
              <a:noFill/>
            </a:ln>
            <a:solidFill>
              <a:schemeClr val="tx1"/>
            </a:solidFill>
            <a:effectLst/>
            <a:latin typeface="Arial" panose="020B0604020202020204"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ChronicleVTI">
  <a:themeElements>
    <a:clrScheme name="AnalogousFromDarkSeedLeftStep">
      <a:dk1>
        <a:srgbClr val="000000"/>
      </a:dk1>
      <a:lt1>
        <a:srgbClr val="FFFFFF"/>
      </a:lt1>
      <a:dk2>
        <a:srgbClr val="1B3022"/>
      </a:dk2>
      <a:lt2>
        <a:srgbClr val="F0F3F2"/>
      </a:lt2>
      <a:accent1>
        <a:srgbClr val="C34D7A"/>
      </a:accent1>
      <a:accent2>
        <a:srgbClr val="B13B99"/>
      </a:accent2>
      <a:accent3>
        <a:srgbClr val="AA4DC3"/>
      </a:accent3>
      <a:accent4>
        <a:srgbClr val="6C42B4"/>
      </a:accent4>
      <a:accent5>
        <a:srgbClr val="4D52C3"/>
      </a:accent5>
      <a:accent6>
        <a:srgbClr val="3B72B1"/>
      </a:accent6>
      <a:hlink>
        <a:srgbClr val="4E3FBF"/>
      </a:hlink>
      <a:folHlink>
        <a:srgbClr val="7F7F7F"/>
      </a:folHlink>
    </a:clrScheme>
    <a:fontScheme name="Univers Calisto">
      <a:majorFont>
        <a:latin typeface="Univers Condensed"/>
        <a:ea typeface=""/>
        <a:cs typeface=""/>
      </a:majorFont>
      <a:minorFont>
        <a:latin typeface="Calisto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hronicleVTI" id="{508E4D90-5116-4BF0-876B-3F422DD1F65F}" vid="{AA21DC3D-92A8-43A4-8358-ED428371CD5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6923</TotalTime>
  <Words>2328</Words>
  <Application>Microsoft Office PowerPoint</Application>
  <PresentationFormat>On-screen Show (4:3)</PresentationFormat>
  <Paragraphs>251</Paragraphs>
  <Slides>61</Slides>
  <Notes>58</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61</vt:i4>
      </vt:variant>
    </vt:vector>
  </HeadingPairs>
  <TitlesOfParts>
    <vt:vector size="74" baseType="lpstr">
      <vt:lpstr>arial</vt:lpstr>
      <vt:lpstr>arial</vt:lpstr>
      <vt:lpstr>Calibri</vt:lpstr>
      <vt:lpstr>Calibri Light</vt:lpstr>
      <vt:lpstr>Calisto MT</vt:lpstr>
      <vt:lpstr>Open Sans</vt:lpstr>
      <vt:lpstr>Segoe UI</vt:lpstr>
      <vt:lpstr>Univers Condensed</vt:lpstr>
      <vt:lpstr>Verdana</vt:lpstr>
      <vt:lpstr>Office Theme</vt:lpstr>
      <vt:lpstr>Default Design</vt:lpstr>
      <vt:lpstr>Office Theme</vt:lpstr>
      <vt:lpstr>ChronicleVTI</vt:lpstr>
      <vt:lpstr>PowerPoint Presentation</vt:lpstr>
      <vt:lpstr>The Carrington Townscape Heritage project </vt:lpstr>
      <vt:lpstr>PowerPoint Presentation</vt:lpstr>
      <vt:lpstr>PowerPoint Presentation</vt:lpstr>
      <vt:lpstr>PowerPoint Presentation</vt:lpstr>
      <vt:lpstr>PowerPoint Presentation</vt:lpstr>
      <vt:lpstr>PowerPoint Presentation</vt:lpstr>
      <vt:lpstr>The Most Common Faults in Historic Buildings</vt:lpstr>
      <vt:lpstr>Spot the fault!</vt:lpstr>
      <vt:lpstr>PowerPoint Presentation</vt:lpstr>
      <vt:lpstr>PowerPoint Presentation</vt:lpstr>
      <vt:lpstr>PowerPoint Presentation</vt:lpstr>
      <vt:lpstr>PowerPoint Presentation</vt:lpstr>
      <vt:lpstr>PowerPoint Presentation</vt:lpstr>
      <vt:lpstr>What can go wrong?</vt:lpstr>
      <vt:lpstr>Roof</vt:lpstr>
      <vt:lpstr>Roof</vt:lpstr>
      <vt:lpstr>Rainwater goods</vt:lpstr>
      <vt:lpstr>Rainwater goods</vt:lpstr>
      <vt:lpstr>Walls</vt:lpstr>
      <vt:lpstr>Walls</vt:lpstr>
      <vt:lpstr>Floors</vt:lpstr>
      <vt:lpstr>Floors</vt:lpstr>
      <vt:lpstr>Timber</vt:lpstr>
      <vt:lpstr>Foundations</vt:lpstr>
      <vt:lpstr>Foundations</vt:lpstr>
      <vt:lpstr>PowerPoint Presentation</vt:lpstr>
      <vt:lpstr>Break 10 Minutes</vt:lpstr>
      <vt:lpstr>Spot the fault!</vt:lpstr>
      <vt:lpstr>PowerPoint Presentation</vt:lpstr>
      <vt:lpstr>PowerPoint Presentation</vt:lpstr>
      <vt:lpstr>PowerPoint Presentation</vt:lpstr>
      <vt:lpstr>PowerPoint Presentation</vt:lpstr>
      <vt:lpstr>PowerPoint Presentation</vt:lpstr>
      <vt:lpstr>Regular Maintenance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Health &amp; Safety</vt:lpstr>
      <vt:lpstr>Health &amp; Safety</vt:lpstr>
      <vt:lpstr>Health &amp; Safety</vt:lpstr>
      <vt:lpstr>Health &amp; Safety</vt:lpstr>
      <vt:lpstr>Health &amp; Safety</vt:lpstr>
      <vt:lpstr>Health &amp; Safety</vt:lpstr>
      <vt:lpstr>PowerPoint Presentation</vt:lpstr>
      <vt:lpstr>PowerPoint Presentation</vt:lpstr>
      <vt:lpstr>PowerPoint Presentation</vt:lpstr>
      <vt:lpstr>PowerPoint Presentation</vt:lpstr>
      <vt:lpstr>Maintenance Schedule and Inspection Exercise </vt:lpstr>
      <vt:lpstr>20 Minutes</vt:lpstr>
      <vt:lpstr>Discussion</vt:lpstr>
      <vt:lpstr>Break 10 Minutes</vt:lpstr>
      <vt:lpstr>PowerPoint Presentation</vt:lpstr>
      <vt:lpstr>Further resources</vt:lpstr>
      <vt:lpstr>Evaluation</vt:lpstr>
    </vt:vector>
  </TitlesOfParts>
  <Company>Lincolnshire County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Kathryn Banfield</dc:creator>
  <cp:lastModifiedBy>Charlotte Davey</cp:lastModifiedBy>
  <cp:revision>209</cp:revision>
  <cp:lastPrinted>2019-09-13T10:27:03Z</cp:lastPrinted>
  <dcterms:created xsi:type="dcterms:W3CDTF">2014-09-15T12:11:03Z</dcterms:created>
  <dcterms:modified xsi:type="dcterms:W3CDTF">2021-10-14T17:25:48Z</dcterms:modified>
</cp:coreProperties>
</file>